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2" r:id="rId4"/>
    <p:sldId id="263" r:id="rId5"/>
    <p:sldId id="270" r:id="rId6"/>
    <p:sldId id="272" r:id="rId7"/>
    <p:sldId id="273" r:id="rId8"/>
    <p:sldId id="266" r:id="rId9"/>
    <p:sldId id="267" r:id="rId10"/>
    <p:sldId id="274" r:id="rId11"/>
    <p:sldId id="275" r:id="rId12"/>
    <p:sldId id="276" r:id="rId13"/>
    <p:sldId id="280" r:id="rId14"/>
    <p:sldId id="278" r:id="rId15"/>
    <p:sldId id="279" r:id="rId16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B4E8D-2704-43C9-AB93-494E67314D89}" type="doc">
      <dgm:prSet loTypeId="urn:microsoft.com/office/officeart/2005/8/layout/v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3608D38-C4BB-4B14-A82A-CD700D5D80DB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CE323214-0788-4BCE-9B6E-FB2C02C89985}" type="parTrans" cxnId="{710F9D18-92AE-4E41-B5EA-2D27F07BF557}">
      <dgm:prSet/>
      <dgm:spPr/>
      <dgm:t>
        <a:bodyPr/>
        <a:lstStyle/>
        <a:p>
          <a:endParaRPr lang="ru-RU"/>
        </a:p>
      </dgm:t>
    </dgm:pt>
    <dgm:pt modelId="{C5F46CC3-CCC5-4880-9004-97E6B0F7916E}" type="sibTrans" cxnId="{710F9D18-92AE-4E41-B5EA-2D27F07BF557}">
      <dgm:prSet/>
      <dgm:spPr/>
      <dgm:t>
        <a:bodyPr/>
        <a:lstStyle/>
        <a:p>
          <a:endParaRPr lang="ru-RU"/>
        </a:p>
      </dgm:t>
    </dgm:pt>
    <dgm:pt modelId="{4B016B27-B0EE-426C-8662-8CB852B76BC9}">
      <dgm:prSet phldrT="[Текст]" custT="1"/>
      <dgm:spPr/>
      <dgm:t>
        <a:bodyPr/>
        <a:lstStyle/>
        <a:p>
          <a:pPr>
            <a:tabLst/>
          </a:pPr>
          <a:r>
            <a:rPr lang="ru-RU" sz="1100" dirty="0" smtClean="0"/>
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100" dirty="0"/>
        </a:p>
      </dgm:t>
    </dgm:pt>
    <dgm:pt modelId="{D4E35ABC-2825-4E83-9A88-0FAB9A892AE5}" type="parTrans" cxnId="{CCBC5EB1-35A6-4E9D-97A0-306D786D4DD5}">
      <dgm:prSet/>
      <dgm:spPr/>
      <dgm:t>
        <a:bodyPr/>
        <a:lstStyle/>
        <a:p>
          <a:endParaRPr lang="ru-RU"/>
        </a:p>
      </dgm:t>
    </dgm:pt>
    <dgm:pt modelId="{8118D168-A0F3-4B35-9E8F-6D7AF842B287}" type="sibTrans" cxnId="{CCBC5EB1-35A6-4E9D-97A0-306D786D4DD5}">
      <dgm:prSet/>
      <dgm:spPr/>
      <dgm:t>
        <a:bodyPr/>
        <a:lstStyle/>
        <a:p>
          <a:endParaRPr lang="ru-RU"/>
        </a:p>
      </dgm:t>
    </dgm:pt>
    <dgm:pt modelId="{56CC963A-2146-4192-8CC4-18E59384328A}">
      <dgm:prSet phldrT="[Текст]"/>
      <dgm:spPr/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EEF01201-A2CC-4D8E-9E75-2636BEA29781}" type="parTrans" cxnId="{5AE01029-0BEB-4029-836E-8872C011D0FB}">
      <dgm:prSet/>
      <dgm:spPr/>
      <dgm:t>
        <a:bodyPr/>
        <a:lstStyle/>
        <a:p>
          <a:endParaRPr lang="ru-RU"/>
        </a:p>
      </dgm:t>
    </dgm:pt>
    <dgm:pt modelId="{57082EF3-9DEE-4F58-8F4A-8B20AD53A13E}" type="sibTrans" cxnId="{5AE01029-0BEB-4029-836E-8872C011D0FB}">
      <dgm:prSet/>
      <dgm:spPr/>
      <dgm:t>
        <a:bodyPr/>
        <a:lstStyle/>
        <a:p>
          <a:endParaRPr lang="ru-RU"/>
        </a:p>
      </dgm:t>
    </dgm:pt>
    <dgm:pt modelId="{73E13B95-C963-46CC-8373-0B7109EBAEF8}">
      <dgm:prSet phldrT="[Текст]" custT="1"/>
      <dgm:spPr/>
      <dgm:t>
        <a:bodyPr/>
        <a:lstStyle/>
        <a:p>
          <a:pPr algn="just"/>
          <a:r>
            <a:rPr lang="ru-RU" sz="1100" dirty="0" smtClean="0"/>
            <a:t>направляемые из бюджета денежные средства (финансовое обеспечение социальных  обязательств муниципальных учреждений, дорожное хозяйство, ЖКХ, капитальное строительство и др.)</a:t>
          </a:r>
          <a:endParaRPr lang="ru-RU" sz="1100" dirty="0"/>
        </a:p>
      </dgm:t>
    </dgm:pt>
    <dgm:pt modelId="{A8B520D2-F6BA-4BD6-AE10-AA32A7A7488D}" type="parTrans" cxnId="{BE79B664-BB04-49AC-8070-15DE795B4B16}">
      <dgm:prSet/>
      <dgm:spPr/>
      <dgm:t>
        <a:bodyPr/>
        <a:lstStyle/>
        <a:p>
          <a:endParaRPr lang="ru-RU"/>
        </a:p>
      </dgm:t>
    </dgm:pt>
    <dgm:pt modelId="{2C4A23C7-28DA-4E15-A393-081F70C97395}" type="sibTrans" cxnId="{BE79B664-BB04-49AC-8070-15DE795B4B16}">
      <dgm:prSet/>
      <dgm:spPr/>
      <dgm:t>
        <a:bodyPr/>
        <a:lstStyle/>
        <a:p>
          <a:endParaRPr lang="ru-RU"/>
        </a:p>
      </dgm:t>
    </dgm:pt>
    <dgm:pt modelId="{296CACBE-3187-47F0-BF6F-BC1DA2BFC80D}" type="pres">
      <dgm:prSet presAssocID="{E57B4E8D-2704-43C9-AB93-494E67314D8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DAC956-6F89-4559-963F-5203F8320DFF}" type="pres">
      <dgm:prSet presAssocID="{73608D38-C4BB-4B14-A82A-CD700D5D80DB}" presName="linNode" presStyleCnt="0"/>
      <dgm:spPr/>
    </dgm:pt>
    <dgm:pt modelId="{B9E31AC7-2D59-4F0A-BBC0-A7879B471FF9}" type="pres">
      <dgm:prSet presAssocID="{73608D38-C4BB-4B14-A82A-CD700D5D80D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94C64-83D1-4950-B8E2-EA9CCFAFD0DB}" type="pres">
      <dgm:prSet presAssocID="{73608D38-C4BB-4B14-A82A-CD700D5D80DB}" presName="childShp" presStyleLbl="bgAccFollowNode1" presStyleIdx="0" presStyleCnt="2" custLinFactNeighborX="6931" custLinFactNeighborY="-31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A946B-4776-43DF-B506-0331095A31D8}" type="pres">
      <dgm:prSet presAssocID="{C5F46CC3-CCC5-4880-9004-97E6B0F7916E}" presName="spacing" presStyleCnt="0"/>
      <dgm:spPr/>
    </dgm:pt>
    <dgm:pt modelId="{287B9183-A543-4536-B5A2-E77DACF94D33}" type="pres">
      <dgm:prSet presAssocID="{56CC963A-2146-4192-8CC4-18E59384328A}" presName="linNode" presStyleCnt="0"/>
      <dgm:spPr/>
    </dgm:pt>
    <dgm:pt modelId="{87B1C45C-B79D-48AA-9E78-5F7A0289A58B}" type="pres">
      <dgm:prSet presAssocID="{56CC963A-2146-4192-8CC4-18E59384328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3BA5F-64C3-4E83-AA10-D49C75A56980}" type="pres">
      <dgm:prSet presAssocID="{56CC963A-2146-4192-8CC4-18E59384328A}" presName="childShp" presStyleLbl="bgAccFollowNode1" presStyleIdx="1" presStyleCnt="2" custLinFactNeighborX="2477" custLinFactNeighborY="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B56BA9-8E8D-4FE7-A58A-3CE988C7ECD9}" type="presOf" srcId="{E57B4E8D-2704-43C9-AB93-494E67314D89}" destId="{296CACBE-3187-47F0-BF6F-BC1DA2BFC80D}" srcOrd="0" destOrd="0" presId="urn:microsoft.com/office/officeart/2005/8/layout/vList6"/>
    <dgm:cxn modelId="{CCBC5EB1-35A6-4E9D-97A0-306D786D4DD5}" srcId="{73608D38-C4BB-4B14-A82A-CD700D5D80DB}" destId="{4B016B27-B0EE-426C-8662-8CB852B76BC9}" srcOrd="0" destOrd="0" parTransId="{D4E35ABC-2825-4E83-9A88-0FAB9A892AE5}" sibTransId="{8118D168-A0F3-4B35-9E8F-6D7AF842B287}"/>
    <dgm:cxn modelId="{1C0377F7-1C61-4EF8-B62A-37280DF16017}" type="presOf" srcId="{4B016B27-B0EE-426C-8662-8CB852B76BC9}" destId="{DB494C64-83D1-4950-B8E2-EA9CCFAFD0DB}" srcOrd="0" destOrd="0" presId="urn:microsoft.com/office/officeart/2005/8/layout/vList6"/>
    <dgm:cxn modelId="{5AE01029-0BEB-4029-836E-8872C011D0FB}" srcId="{E57B4E8D-2704-43C9-AB93-494E67314D89}" destId="{56CC963A-2146-4192-8CC4-18E59384328A}" srcOrd="1" destOrd="0" parTransId="{EEF01201-A2CC-4D8E-9E75-2636BEA29781}" sibTransId="{57082EF3-9DEE-4F58-8F4A-8B20AD53A13E}"/>
    <dgm:cxn modelId="{A38BEB4A-E4DA-4F50-A2CF-E02E11AA9EE6}" type="presOf" srcId="{56CC963A-2146-4192-8CC4-18E59384328A}" destId="{87B1C45C-B79D-48AA-9E78-5F7A0289A58B}" srcOrd="0" destOrd="0" presId="urn:microsoft.com/office/officeart/2005/8/layout/vList6"/>
    <dgm:cxn modelId="{2557B6F5-F515-4281-8D1F-70F664B98240}" type="presOf" srcId="{73608D38-C4BB-4B14-A82A-CD700D5D80DB}" destId="{B9E31AC7-2D59-4F0A-BBC0-A7879B471FF9}" srcOrd="0" destOrd="0" presId="urn:microsoft.com/office/officeart/2005/8/layout/vList6"/>
    <dgm:cxn modelId="{B8DDD6E0-265D-425B-9875-914F7CFD698A}" type="presOf" srcId="{73E13B95-C963-46CC-8373-0B7109EBAEF8}" destId="{B1A3BA5F-64C3-4E83-AA10-D49C75A56980}" srcOrd="0" destOrd="0" presId="urn:microsoft.com/office/officeart/2005/8/layout/vList6"/>
    <dgm:cxn modelId="{710F9D18-92AE-4E41-B5EA-2D27F07BF557}" srcId="{E57B4E8D-2704-43C9-AB93-494E67314D89}" destId="{73608D38-C4BB-4B14-A82A-CD700D5D80DB}" srcOrd="0" destOrd="0" parTransId="{CE323214-0788-4BCE-9B6E-FB2C02C89985}" sibTransId="{C5F46CC3-CCC5-4880-9004-97E6B0F7916E}"/>
    <dgm:cxn modelId="{BE79B664-BB04-49AC-8070-15DE795B4B16}" srcId="{56CC963A-2146-4192-8CC4-18E59384328A}" destId="{73E13B95-C963-46CC-8373-0B7109EBAEF8}" srcOrd="0" destOrd="0" parTransId="{A8B520D2-F6BA-4BD6-AE10-AA32A7A7488D}" sibTransId="{2C4A23C7-28DA-4E15-A393-081F70C97395}"/>
    <dgm:cxn modelId="{D4E7610F-841D-41BD-8061-30F809DCB266}" type="presParOf" srcId="{296CACBE-3187-47F0-BF6F-BC1DA2BFC80D}" destId="{26DAC956-6F89-4559-963F-5203F8320DFF}" srcOrd="0" destOrd="0" presId="urn:microsoft.com/office/officeart/2005/8/layout/vList6"/>
    <dgm:cxn modelId="{F3F11D5F-1EAF-4ED3-B5DF-B2D261A59749}" type="presParOf" srcId="{26DAC956-6F89-4559-963F-5203F8320DFF}" destId="{B9E31AC7-2D59-4F0A-BBC0-A7879B471FF9}" srcOrd="0" destOrd="0" presId="urn:microsoft.com/office/officeart/2005/8/layout/vList6"/>
    <dgm:cxn modelId="{F3D8C610-28C5-4788-B214-1ED7B5D07A12}" type="presParOf" srcId="{26DAC956-6F89-4559-963F-5203F8320DFF}" destId="{DB494C64-83D1-4950-B8E2-EA9CCFAFD0DB}" srcOrd="1" destOrd="0" presId="urn:microsoft.com/office/officeart/2005/8/layout/vList6"/>
    <dgm:cxn modelId="{AA39DF5A-EEB3-4F84-9449-8D84C9DB152A}" type="presParOf" srcId="{296CACBE-3187-47F0-BF6F-BC1DA2BFC80D}" destId="{267A946B-4776-43DF-B506-0331095A31D8}" srcOrd="1" destOrd="0" presId="urn:microsoft.com/office/officeart/2005/8/layout/vList6"/>
    <dgm:cxn modelId="{AA31C1F5-40E0-4543-97AE-AD46F750D8A1}" type="presParOf" srcId="{296CACBE-3187-47F0-BF6F-BC1DA2BFC80D}" destId="{287B9183-A543-4536-B5A2-E77DACF94D33}" srcOrd="2" destOrd="0" presId="urn:microsoft.com/office/officeart/2005/8/layout/vList6"/>
    <dgm:cxn modelId="{3DFF0639-4AFE-49E0-9075-C3A5A628DDE6}" type="presParOf" srcId="{287B9183-A543-4536-B5A2-E77DACF94D33}" destId="{87B1C45C-B79D-48AA-9E78-5F7A0289A58B}" srcOrd="0" destOrd="0" presId="urn:microsoft.com/office/officeart/2005/8/layout/vList6"/>
    <dgm:cxn modelId="{8AA7F505-1E24-47EA-9630-36CC0D2E54AE}" type="presParOf" srcId="{287B9183-A543-4536-B5A2-E77DACF94D33}" destId="{B1A3BA5F-64C3-4E83-AA10-D49C75A5698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C7A688-DD54-4477-8B4A-60E02F2C12B0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274CA3E-8413-4753-AA7B-94A70F5DC05B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6E289C9-6688-416C-8E0B-F8EFED8E2B63}" type="parTrans" cxnId="{09C63AFA-AFE6-4D08-9C23-2D38098E8E76}">
      <dgm:prSet/>
      <dgm:spPr/>
      <dgm:t>
        <a:bodyPr/>
        <a:lstStyle/>
        <a:p>
          <a:endParaRPr lang="ru-RU"/>
        </a:p>
      </dgm:t>
    </dgm:pt>
    <dgm:pt modelId="{E7F7176D-D1E6-47B8-ACBF-1676C6220270}" type="sibTrans" cxnId="{09C63AFA-AFE6-4D08-9C23-2D38098E8E76}">
      <dgm:prSet/>
      <dgm:spPr/>
      <dgm:t>
        <a:bodyPr/>
        <a:lstStyle/>
        <a:p>
          <a:endParaRPr lang="ru-RU"/>
        </a:p>
      </dgm:t>
    </dgm:pt>
    <dgm:pt modelId="{01A608DE-3ECC-42A1-A5D1-7D28FDC41A9D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Обязательное опубликование в средствах массовой информации (СМИ)утвержденных бюджетов и отчетов об их исполнении.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ECF4CF8-DC86-40C9-99D5-0C77D0F4BD6D}" type="parTrans" cxnId="{A88C5F90-BD1D-4733-944E-B5235B99A58A}">
      <dgm:prSet/>
      <dgm:spPr/>
      <dgm:t>
        <a:bodyPr/>
        <a:lstStyle/>
        <a:p>
          <a:endParaRPr lang="ru-RU"/>
        </a:p>
      </dgm:t>
    </dgm:pt>
    <dgm:pt modelId="{304DF575-DF74-4B7E-B6CD-ABE45BCE8CF4}" type="sibTrans" cxnId="{A88C5F90-BD1D-4733-944E-B5235B99A58A}">
      <dgm:prSet/>
      <dgm:spPr/>
      <dgm:t>
        <a:bodyPr/>
        <a:lstStyle/>
        <a:p>
          <a:endParaRPr lang="ru-RU"/>
        </a:p>
      </dgm:t>
    </dgm:pt>
    <dgm:pt modelId="{DFFD356F-5B69-4BED-A286-34F6C49D218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6C61A33-956D-400C-B139-FD79CAF1B900}" type="parTrans" cxnId="{0FAD8E96-3570-445C-98BA-E52D3A028DAF}">
      <dgm:prSet/>
      <dgm:spPr/>
      <dgm:t>
        <a:bodyPr/>
        <a:lstStyle/>
        <a:p>
          <a:endParaRPr lang="ru-RU"/>
        </a:p>
      </dgm:t>
    </dgm:pt>
    <dgm:pt modelId="{63F26EAA-26E9-4818-8617-9DB5B2A0C3EE}" type="sibTrans" cxnId="{0FAD8E96-3570-445C-98BA-E52D3A028DAF}">
      <dgm:prSet/>
      <dgm:spPr/>
      <dgm:t>
        <a:bodyPr/>
        <a:lstStyle/>
        <a:p>
          <a:endParaRPr lang="ru-RU"/>
        </a:p>
      </dgm:t>
    </dgm:pt>
    <dgm:pt modelId="{6CB6064E-E865-4D9D-9D9B-6CE03A109D4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Обязательную открытость для общества и СМИ проектов бюджетов, процедур рассмотрения и принятия решений по проектам бюджетов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C87347B-BE00-49A9-B66B-B74B76CC84AD}" type="parTrans" cxnId="{2EF9440C-678B-4B73-8198-E7A15A49FA13}">
      <dgm:prSet/>
      <dgm:spPr/>
      <dgm:t>
        <a:bodyPr/>
        <a:lstStyle/>
        <a:p>
          <a:endParaRPr lang="ru-RU"/>
        </a:p>
      </dgm:t>
    </dgm:pt>
    <dgm:pt modelId="{C373A4C9-7A5A-487E-8680-6BF675BC4747}" type="sibTrans" cxnId="{2EF9440C-678B-4B73-8198-E7A15A49FA13}">
      <dgm:prSet/>
      <dgm:spPr/>
      <dgm:t>
        <a:bodyPr/>
        <a:lstStyle/>
        <a:p>
          <a:endParaRPr lang="ru-RU"/>
        </a:p>
      </dgm:t>
    </dgm:pt>
    <dgm:pt modelId="{BA9ADB4E-1F21-4BEC-A4ED-1823749A4312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3</a:t>
          </a:r>
        </a:p>
        <a:p>
          <a:endParaRPr lang="ru-RU" dirty="0"/>
        </a:p>
      </dgm:t>
    </dgm:pt>
    <dgm:pt modelId="{F67C106F-3A1F-4E39-BC46-3FEB22B3F527}" type="parTrans" cxnId="{8E9CFE76-A8E7-4DC5-8F14-7B646FF1D40A}">
      <dgm:prSet/>
      <dgm:spPr/>
      <dgm:t>
        <a:bodyPr/>
        <a:lstStyle/>
        <a:p>
          <a:endParaRPr lang="ru-RU"/>
        </a:p>
      </dgm:t>
    </dgm:pt>
    <dgm:pt modelId="{058C1FAF-0CA1-4D32-A780-401A2B161BD9}" type="sibTrans" cxnId="{8E9CFE76-A8E7-4DC5-8F14-7B646FF1D40A}">
      <dgm:prSet/>
      <dgm:spPr/>
      <dgm:t>
        <a:bodyPr/>
        <a:lstStyle/>
        <a:p>
          <a:endParaRPr lang="ru-RU"/>
        </a:p>
      </dgm:t>
    </dgm:pt>
    <dgm:pt modelId="{72BDFED8-1E3D-48A5-BE92-3A7EE5B1DB8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Стабильность и (или)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	</a:t>
          </a:r>
          <a:r>
            <a:rPr lang="ru-RU" dirty="0" smtClean="0"/>
            <a:t>			</a:t>
          </a:r>
          <a:endParaRPr lang="ru-RU" dirty="0"/>
        </a:p>
      </dgm:t>
    </dgm:pt>
    <dgm:pt modelId="{6FEB566A-C3D4-4489-9CEC-47004AD5D3E4}" type="parTrans" cxnId="{AF196809-54A7-452E-B961-95A65ADBD092}">
      <dgm:prSet/>
      <dgm:spPr/>
      <dgm:t>
        <a:bodyPr/>
        <a:lstStyle/>
        <a:p>
          <a:endParaRPr lang="ru-RU"/>
        </a:p>
      </dgm:t>
    </dgm:pt>
    <dgm:pt modelId="{56A69095-8020-4E74-9289-D892D3655555}" type="sibTrans" cxnId="{AF196809-54A7-452E-B961-95A65ADBD092}">
      <dgm:prSet/>
      <dgm:spPr/>
      <dgm:t>
        <a:bodyPr/>
        <a:lstStyle/>
        <a:p>
          <a:endParaRPr lang="ru-RU"/>
        </a:p>
      </dgm:t>
    </dgm:pt>
    <dgm:pt modelId="{6BBA9D0D-A7D4-426C-BF41-E0FE7EED6FFC}" type="pres">
      <dgm:prSet presAssocID="{12C7A688-DD54-4477-8B4A-60E02F2C12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0FA68A-E13B-4181-A4A6-A608121DE6BF}" type="pres">
      <dgm:prSet presAssocID="{6274CA3E-8413-4753-AA7B-94A70F5DC05B}" presName="composite" presStyleCnt="0"/>
      <dgm:spPr/>
    </dgm:pt>
    <dgm:pt modelId="{4B2DC256-F91D-4799-95E3-52080F70C936}" type="pres">
      <dgm:prSet presAssocID="{6274CA3E-8413-4753-AA7B-94A70F5DC05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30817-8AD9-4FA5-BCBA-81AD79554ABF}" type="pres">
      <dgm:prSet presAssocID="{6274CA3E-8413-4753-AA7B-94A70F5DC05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3994C-DDEB-4B91-834E-705E8E585B7A}" type="pres">
      <dgm:prSet presAssocID="{E7F7176D-D1E6-47B8-ACBF-1676C6220270}" presName="sp" presStyleCnt="0"/>
      <dgm:spPr/>
    </dgm:pt>
    <dgm:pt modelId="{BF906FE8-43BF-4D5C-A5B2-EFBEBB8004E0}" type="pres">
      <dgm:prSet presAssocID="{DFFD356F-5B69-4BED-A286-34F6C49D218E}" presName="composite" presStyleCnt="0"/>
      <dgm:spPr/>
    </dgm:pt>
    <dgm:pt modelId="{888DA071-9EDE-45F8-828A-3A1B131610F2}" type="pres">
      <dgm:prSet presAssocID="{DFFD356F-5B69-4BED-A286-34F6C49D218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06663-7306-47CE-9E38-5A562FB88251}" type="pres">
      <dgm:prSet presAssocID="{DFFD356F-5B69-4BED-A286-34F6C49D218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CB625-217E-46EE-97AE-3BADA63A0DF9}" type="pres">
      <dgm:prSet presAssocID="{63F26EAA-26E9-4818-8617-9DB5B2A0C3EE}" presName="sp" presStyleCnt="0"/>
      <dgm:spPr/>
    </dgm:pt>
    <dgm:pt modelId="{F5E47D11-D6DF-4342-AAA8-9222180DFBDA}" type="pres">
      <dgm:prSet presAssocID="{BA9ADB4E-1F21-4BEC-A4ED-1823749A4312}" presName="composite" presStyleCnt="0"/>
      <dgm:spPr/>
    </dgm:pt>
    <dgm:pt modelId="{4ED044AA-9F2C-4F6B-9C9B-3842D03FA35F}" type="pres">
      <dgm:prSet presAssocID="{BA9ADB4E-1F21-4BEC-A4ED-1823749A4312}" presName="parentText" presStyleLbl="alignNode1" presStyleIdx="2" presStyleCnt="3" custLinFactNeighborX="847" custLinFactNeighborY="10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C1047-69FD-400B-91D8-BFAE81FF82BB}" type="pres">
      <dgm:prSet presAssocID="{BA9ADB4E-1F21-4BEC-A4ED-1823749A431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9CFE76-A8E7-4DC5-8F14-7B646FF1D40A}" srcId="{12C7A688-DD54-4477-8B4A-60E02F2C12B0}" destId="{BA9ADB4E-1F21-4BEC-A4ED-1823749A4312}" srcOrd="2" destOrd="0" parTransId="{F67C106F-3A1F-4E39-BC46-3FEB22B3F527}" sibTransId="{058C1FAF-0CA1-4D32-A780-401A2B161BD9}"/>
    <dgm:cxn modelId="{AF196809-54A7-452E-B961-95A65ADBD092}" srcId="{BA9ADB4E-1F21-4BEC-A4ED-1823749A4312}" destId="{72BDFED8-1E3D-48A5-BE92-3A7EE5B1DB8F}" srcOrd="0" destOrd="0" parTransId="{6FEB566A-C3D4-4489-9CEC-47004AD5D3E4}" sibTransId="{56A69095-8020-4E74-9289-D892D3655555}"/>
    <dgm:cxn modelId="{0FAD8E96-3570-445C-98BA-E52D3A028DAF}" srcId="{12C7A688-DD54-4477-8B4A-60E02F2C12B0}" destId="{DFFD356F-5B69-4BED-A286-34F6C49D218E}" srcOrd="1" destOrd="0" parTransId="{76C61A33-956D-400C-B139-FD79CAF1B900}" sibTransId="{63F26EAA-26E9-4818-8617-9DB5B2A0C3EE}"/>
    <dgm:cxn modelId="{AC8618AC-8311-4C56-B6C9-0F77C9371847}" type="presOf" srcId="{01A608DE-3ECC-42A1-A5D1-7D28FDC41A9D}" destId="{E1B30817-8AD9-4FA5-BCBA-81AD79554ABF}" srcOrd="0" destOrd="0" presId="urn:microsoft.com/office/officeart/2005/8/layout/chevron2"/>
    <dgm:cxn modelId="{382E17C5-A8E4-4691-9F98-244451FB477F}" type="presOf" srcId="{DFFD356F-5B69-4BED-A286-34F6C49D218E}" destId="{888DA071-9EDE-45F8-828A-3A1B131610F2}" srcOrd="0" destOrd="0" presId="urn:microsoft.com/office/officeart/2005/8/layout/chevron2"/>
    <dgm:cxn modelId="{8FF5FF84-BFA3-4EF8-A53C-DB3F7EC818EC}" type="presOf" srcId="{12C7A688-DD54-4477-8B4A-60E02F2C12B0}" destId="{6BBA9D0D-A7D4-426C-BF41-E0FE7EED6FFC}" srcOrd="0" destOrd="0" presId="urn:microsoft.com/office/officeart/2005/8/layout/chevron2"/>
    <dgm:cxn modelId="{30052DAE-3E71-45A5-93B9-E9210CE67081}" type="presOf" srcId="{6274CA3E-8413-4753-AA7B-94A70F5DC05B}" destId="{4B2DC256-F91D-4799-95E3-52080F70C936}" srcOrd="0" destOrd="0" presId="urn:microsoft.com/office/officeart/2005/8/layout/chevron2"/>
    <dgm:cxn modelId="{AB6B1ACA-E010-4D79-96C9-F1D5FB5F665A}" type="presOf" srcId="{6CB6064E-E865-4D9D-9D9B-6CE03A109D49}" destId="{07F06663-7306-47CE-9E38-5A562FB88251}" srcOrd="0" destOrd="0" presId="urn:microsoft.com/office/officeart/2005/8/layout/chevron2"/>
    <dgm:cxn modelId="{A88C5F90-BD1D-4733-944E-B5235B99A58A}" srcId="{6274CA3E-8413-4753-AA7B-94A70F5DC05B}" destId="{01A608DE-3ECC-42A1-A5D1-7D28FDC41A9D}" srcOrd="0" destOrd="0" parTransId="{EECF4CF8-DC86-40C9-99D5-0C77D0F4BD6D}" sibTransId="{304DF575-DF74-4B7E-B6CD-ABE45BCE8CF4}"/>
    <dgm:cxn modelId="{4FB0D95B-D7E9-4641-875A-92DAC18C2716}" type="presOf" srcId="{72BDFED8-1E3D-48A5-BE92-3A7EE5B1DB8F}" destId="{D86C1047-69FD-400B-91D8-BFAE81FF82BB}" srcOrd="0" destOrd="0" presId="urn:microsoft.com/office/officeart/2005/8/layout/chevron2"/>
    <dgm:cxn modelId="{2EF9440C-678B-4B73-8198-E7A15A49FA13}" srcId="{DFFD356F-5B69-4BED-A286-34F6C49D218E}" destId="{6CB6064E-E865-4D9D-9D9B-6CE03A109D49}" srcOrd="0" destOrd="0" parTransId="{5C87347B-BE00-49A9-B66B-B74B76CC84AD}" sibTransId="{C373A4C9-7A5A-487E-8680-6BF675BC4747}"/>
    <dgm:cxn modelId="{BE662D1D-304C-4B0E-B979-F69D72188E3A}" type="presOf" srcId="{BA9ADB4E-1F21-4BEC-A4ED-1823749A4312}" destId="{4ED044AA-9F2C-4F6B-9C9B-3842D03FA35F}" srcOrd="0" destOrd="0" presId="urn:microsoft.com/office/officeart/2005/8/layout/chevron2"/>
    <dgm:cxn modelId="{09C63AFA-AFE6-4D08-9C23-2D38098E8E76}" srcId="{12C7A688-DD54-4477-8B4A-60E02F2C12B0}" destId="{6274CA3E-8413-4753-AA7B-94A70F5DC05B}" srcOrd="0" destOrd="0" parTransId="{56E289C9-6688-416C-8E0B-F8EFED8E2B63}" sibTransId="{E7F7176D-D1E6-47B8-ACBF-1676C6220270}"/>
    <dgm:cxn modelId="{B82FD9FD-E030-4955-8B77-CBFF42AE744C}" type="presParOf" srcId="{6BBA9D0D-A7D4-426C-BF41-E0FE7EED6FFC}" destId="{750FA68A-E13B-4181-A4A6-A608121DE6BF}" srcOrd="0" destOrd="0" presId="urn:microsoft.com/office/officeart/2005/8/layout/chevron2"/>
    <dgm:cxn modelId="{63C4F481-FF17-4D10-9B24-B3AD0D56324E}" type="presParOf" srcId="{750FA68A-E13B-4181-A4A6-A608121DE6BF}" destId="{4B2DC256-F91D-4799-95E3-52080F70C936}" srcOrd="0" destOrd="0" presId="urn:microsoft.com/office/officeart/2005/8/layout/chevron2"/>
    <dgm:cxn modelId="{8C1ABFEB-42FC-40DA-A8B9-C60C82989617}" type="presParOf" srcId="{750FA68A-E13B-4181-A4A6-A608121DE6BF}" destId="{E1B30817-8AD9-4FA5-BCBA-81AD79554ABF}" srcOrd="1" destOrd="0" presId="urn:microsoft.com/office/officeart/2005/8/layout/chevron2"/>
    <dgm:cxn modelId="{9119B28A-D799-4835-8790-B9B24775AB23}" type="presParOf" srcId="{6BBA9D0D-A7D4-426C-BF41-E0FE7EED6FFC}" destId="{8013994C-DDEB-4B91-834E-705E8E585B7A}" srcOrd="1" destOrd="0" presId="urn:microsoft.com/office/officeart/2005/8/layout/chevron2"/>
    <dgm:cxn modelId="{10B0A2EB-6880-48C1-B2D7-8066D69D2FDB}" type="presParOf" srcId="{6BBA9D0D-A7D4-426C-BF41-E0FE7EED6FFC}" destId="{BF906FE8-43BF-4D5C-A5B2-EFBEBB8004E0}" srcOrd="2" destOrd="0" presId="urn:microsoft.com/office/officeart/2005/8/layout/chevron2"/>
    <dgm:cxn modelId="{07BFAFC1-43D1-44C1-82AB-FE34AC5FB108}" type="presParOf" srcId="{BF906FE8-43BF-4D5C-A5B2-EFBEBB8004E0}" destId="{888DA071-9EDE-45F8-828A-3A1B131610F2}" srcOrd="0" destOrd="0" presId="urn:microsoft.com/office/officeart/2005/8/layout/chevron2"/>
    <dgm:cxn modelId="{35771EA4-D043-4BCE-A95E-E15027A3E32C}" type="presParOf" srcId="{BF906FE8-43BF-4D5C-A5B2-EFBEBB8004E0}" destId="{07F06663-7306-47CE-9E38-5A562FB88251}" srcOrd="1" destOrd="0" presId="urn:microsoft.com/office/officeart/2005/8/layout/chevron2"/>
    <dgm:cxn modelId="{219D410A-D902-40DC-858A-47997876D75B}" type="presParOf" srcId="{6BBA9D0D-A7D4-426C-BF41-E0FE7EED6FFC}" destId="{3D7CB625-217E-46EE-97AE-3BADA63A0DF9}" srcOrd="3" destOrd="0" presId="urn:microsoft.com/office/officeart/2005/8/layout/chevron2"/>
    <dgm:cxn modelId="{98AF07F5-E39A-45D7-9BDE-C04AD720C915}" type="presParOf" srcId="{6BBA9D0D-A7D4-426C-BF41-E0FE7EED6FFC}" destId="{F5E47D11-D6DF-4342-AAA8-9222180DFBDA}" srcOrd="4" destOrd="0" presId="urn:microsoft.com/office/officeart/2005/8/layout/chevron2"/>
    <dgm:cxn modelId="{CD908CAB-0E15-4C1B-856C-A04FBFA6D335}" type="presParOf" srcId="{F5E47D11-D6DF-4342-AAA8-9222180DFBDA}" destId="{4ED044AA-9F2C-4F6B-9C9B-3842D03FA35F}" srcOrd="0" destOrd="0" presId="urn:microsoft.com/office/officeart/2005/8/layout/chevron2"/>
    <dgm:cxn modelId="{C52A773B-A0D6-4836-A4A7-BBF5D76F0160}" type="presParOf" srcId="{F5E47D11-D6DF-4342-AAA8-9222180DFBDA}" destId="{D86C1047-69FD-400B-91D8-BFAE81FF82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E48B9E-2A53-462B-867F-0351D613BC13}" type="doc">
      <dgm:prSet loTypeId="urn:microsoft.com/office/officeart/2005/8/layout/radial3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414F3F50-1F92-49AB-9F36-1851491CC70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Бюджетный процесс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42CD0DC-81E9-45BA-B655-070310AEDEDF}" type="parTrans" cxnId="{1D12C6E7-65AA-4707-BE20-098120907A39}">
      <dgm:prSet/>
      <dgm:spPr/>
      <dgm:t>
        <a:bodyPr/>
        <a:lstStyle/>
        <a:p>
          <a:endParaRPr lang="ru-RU"/>
        </a:p>
      </dgm:t>
    </dgm:pt>
    <dgm:pt modelId="{D6B2442A-C004-4964-8A5F-46DB6E5DF0E3}" type="sibTrans" cxnId="{1D12C6E7-65AA-4707-BE20-098120907A39}">
      <dgm:prSet/>
      <dgm:spPr/>
      <dgm:t>
        <a:bodyPr/>
        <a:lstStyle/>
        <a:p>
          <a:endParaRPr lang="ru-RU"/>
        </a:p>
      </dgm:t>
    </dgm:pt>
    <dgm:pt modelId="{05350729-B5BA-4F6D-A5B0-749B061742D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РАЗРАБОТКА ПРОГНОЗА СОЦИАЛЬНО-ЭКОНОМИЧЕСКОГО РАЗВИТИЯ МО НА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ОЧЕРЕДНОЙ ФИНАНСОВЫЙ ГОД И ПЛАНОВЫЙ ПЕРИОД, РАЗРАБОТКА ДОКУМЕНТОВ И</a:t>
          </a:r>
          <a:r>
            <a:rPr lang="en-US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МАТЕРИАЛОВ, НЕОБХОДИМЫХ ДЛЯ ФОРМИРОВАНИЯ БЮДЖЕТА (Органы местного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самоуправления, финансовые Органы)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57782CCA-9872-472B-9353-42798F12180D}" type="parTrans" cxnId="{905DD104-7919-4A6E-92D9-DC913D689665}">
      <dgm:prSet/>
      <dgm:spPr/>
      <dgm:t>
        <a:bodyPr/>
        <a:lstStyle/>
        <a:p>
          <a:endParaRPr lang="ru-RU"/>
        </a:p>
      </dgm:t>
    </dgm:pt>
    <dgm:pt modelId="{CDF84423-2ABF-4334-9CD4-3F501895CD21}" type="sibTrans" cxnId="{905DD104-7919-4A6E-92D9-DC913D689665}">
      <dgm:prSet/>
      <dgm:spPr/>
      <dgm:t>
        <a:bodyPr/>
        <a:lstStyle/>
        <a:p>
          <a:endParaRPr lang="ru-RU"/>
        </a:p>
      </dgm:t>
    </dgm:pt>
    <dgm:pt modelId="{4AD85F6F-0D79-4F69-8172-1601F82F8A2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СОСТАВЛЕНИЕ ПРОЕКТА БЮДЖЕТА (орган местного самоуправления – администрация МО)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РАССМОТРЕНИЕ И УТВЕРЖДЕНИЕ БЮДЖЕТА (представительный орган местного самоуправления Совет народных депутатов</a:t>
          </a:r>
          <a:r>
            <a:rPr lang="ru-RU" sz="1000" dirty="0" smtClean="0"/>
            <a:t>)</a:t>
          </a:r>
          <a:endParaRPr lang="ru-RU" sz="1000" dirty="0"/>
        </a:p>
      </dgm:t>
    </dgm:pt>
    <dgm:pt modelId="{3E054B88-8071-4EA5-B4A5-49E43C658D4D}" type="parTrans" cxnId="{9E40DE5A-C160-4E42-9D17-A4C342319203}">
      <dgm:prSet/>
      <dgm:spPr/>
      <dgm:t>
        <a:bodyPr/>
        <a:lstStyle/>
        <a:p>
          <a:endParaRPr lang="ru-RU"/>
        </a:p>
      </dgm:t>
    </dgm:pt>
    <dgm:pt modelId="{40E19E4E-F455-4BB9-B98F-4ECC7F6DB71A}" type="sibTrans" cxnId="{9E40DE5A-C160-4E42-9D17-A4C342319203}">
      <dgm:prSet/>
      <dgm:spPr/>
      <dgm:t>
        <a:bodyPr/>
        <a:lstStyle/>
        <a:p>
          <a:endParaRPr lang="ru-RU"/>
        </a:p>
      </dgm:t>
    </dgm:pt>
    <dgm:pt modelId="{C7111590-5FDC-4CE5-8FC6-B3CBEEAAE65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ИСПОЛНЕНИЕ БЮДЖЕТА, ОСУЩЕСТВЛЕНИЕ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БЮДЖЕТНОГО УЧЕТА (Органы местного самоуправления, финансовые органы)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A881885E-26F6-4176-B354-0D68E8EE5BC1}" type="parTrans" cxnId="{C22F1CE8-4EB4-41AE-AD14-E68E78A2824C}">
      <dgm:prSet/>
      <dgm:spPr/>
      <dgm:t>
        <a:bodyPr/>
        <a:lstStyle/>
        <a:p>
          <a:endParaRPr lang="ru-RU"/>
        </a:p>
      </dgm:t>
    </dgm:pt>
    <dgm:pt modelId="{17DD5032-D947-4349-93F7-1C61B5B5D94F}" type="sibTrans" cxnId="{C22F1CE8-4EB4-41AE-AD14-E68E78A2824C}">
      <dgm:prSet/>
      <dgm:spPr/>
      <dgm:t>
        <a:bodyPr/>
        <a:lstStyle/>
        <a:p>
          <a:endParaRPr lang="ru-RU"/>
        </a:p>
      </dgm:t>
    </dgm:pt>
    <dgm:pt modelId="{E5161BF2-F767-443E-A386-6379D9FF78C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УТВЕРЖДЕНИЕ ОТЧЕТА ОБ ИСПОЛНЕНИИ БЮДЖЕТА(представительный орган местного самоуправления )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ОРГАНИЗАЦИЯ И ОСУЩЕСТВЛЕНИЕ МУНИЦИПАЛЬНОГО ФИНАНСОВОГО КОНТРОЛЯ(Контрольно-счетная палата и органы местного Самоуправления</a:t>
          </a:r>
          <a:r>
            <a:rPr lang="ru-RU" sz="1000" dirty="0" smtClean="0"/>
            <a:t>)</a:t>
          </a:r>
          <a:endParaRPr lang="ru-RU" sz="1000" dirty="0"/>
        </a:p>
      </dgm:t>
    </dgm:pt>
    <dgm:pt modelId="{8DA53FC2-4D51-45FC-AA93-F32ED4B6DE86}" type="parTrans" cxnId="{9166D30A-78B1-4A62-802F-225A20EC5889}">
      <dgm:prSet/>
      <dgm:spPr/>
      <dgm:t>
        <a:bodyPr/>
        <a:lstStyle/>
        <a:p>
          <a:endParaRPr lang="ru-RU"/>
        </a:p>
      </dgm:t>
    </dgm:pt>
    <dgm:pt modelId="{9D8BEE22-7B24-4D60-A187-112641F044B8}" type="sibTrans" cxnId="{9166D30A-78B1-4A62-802F-225A20EC5889}">
      <dgm:prSet/>
      <dgm:spPr/>
      <dgm:t>
        <a:bodyPr/>
        <a:lstStyle/>
        <a:p>
          <a:endParaRPr lang="ru-RU"/>
        </a:p>
      </dgm:t>
    </dgm:pt>
    <dgm:pt modelId="{BEF53F05-4E85-42EC-86E3-DF116719C265}" type="pres">
      <dgm:prSet presAssocID="{A8E48B9E-2A53-462B-867F-0351D613BC1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A4A79A-546A-474F-9BD9-D2BCAABB9719}" type="pres">
      <dgm:prSet presAssocID="{A8E48B9E-2A53-462B-867F-0351D613BC13}" presName="radial" presStyleCnt="0">
        <dgm:presLayoutVars>
          <dgm:animLvl val="ctr"/>
        </dgm:presLayoutVars>
      </dgm:prSet>
      <dgm:spPr/>
    </dgm:pt>
    <dgm:pt modelId="{B1F87D28-A718-4DA6-B0AB-3C45C126A251}" type="pres">
      <dgm:prSet presAssocID="{414F3F50-1F92-49AB-9F36-1851491CC70B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0DC87BC5-A7CE-4602-B55B-83C6BFEC633F}" type="pres">
      <dgm:prSet presAssocID="{05350729-B5BA-4F6D-A5B0-749B061742D4}" presName="node" presStyleLbl="vennNode1" presStyleIdx="1" presStyleCnt="5" custScaleX="292493" custScaleY="111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FBCF6-1C3C-49B5-9659-B28CE1F51939}" type="pres">
      <dgm:prSet presAssocID="{4AD85F6F-0D79-4F69-8172-1601F82F8A2E}" presName="node" presStyleLbl="vennNode1" presStyleIdx="2" presStyleCnt="5" custAng="0" custScaleX="221403" custRadScaleRad="148289" custRadScaleInc="2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3897D-11E9-48C2-B794-1F670912DB87}" type="pres">
      <dgm:prSet presAssocID="{C7111590-5FDC-4CE5-8FC6-B3CBEEAAE65D}" presName="node" presStyleLbl="vennNode1" presStyleIdx="3" presStyleCnt="5" custScaleX="345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4B477-411A-49AE-8E9B-84B80B25E168}" type="pres">
      <dgm:prSet presAssocID="{E5161BF2-F767-443E-A386-6379D9FF78C6}" presName="node" presStyleLbl="vennNode1" presStyleIdx="4" presStyleCnt="5" custScaleX="232003" custScaleY="97417" custRadScaleRad="156704" custRadScaleInc="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B2DA8A-E783-436F-AEDF-BC86C8A8540E}" type="presOf" srcId="{C7111590-5FDC-4CE5-8FC6-B3CBEEAAE65D}" destId="{5AA3897D-11E9-48C2-B794-1F670912DB87}" srcOrd="0" destOrd="0" presId="urn:microsoft.com/office/officeart/2005/8/layout/radial3"/>
    <dgm:cxn modelId="{1F719917-760C-49A0-B22E-7ED1C1B94F9C}" type="presOf" srcId="{05350729-B5BA-4F6D-A5B0-749B061742D4}" destId="{0DC87BC5-A7CE-4602-B55B-83C6BFEC633F}" srcOrd="0" destOrd="0" presId="urn:microsoft.com/office/officeart/2005/8/layout/radial3"/>
    <dgm:cxn modelId="{C9B94B7C-F0DA-4A16-A7AB-BE102A81C77D}" type="presOf" srcId="{A8E48B9E-2A53-462B-867F-0351D613BC13}" destId="{BEF53F05-4E85-42EC-86E3-DF116719C265}" srcOrd="0" destOrd="0" presId="urn:microsoft.com/office/officeart/2005/8/layout/radial3"/>
    <dgm:cxn modelId="{905DD104-7919-4A6E-92D9-DC913D689665}" srcId="{414F3F50-1F92-49AB-9F36-1851491CC70B}" destId="{05350729-B5BA-4F6D-A5B0-749B061742D4}" srcOrd="0" destOrd="0" parTransId="{57782CCA-9872-472B-9353-42798F12180D}" sibTransId="{CDF84423-2ABF-4334-9CD4-3F501895CD21}"/>
    <dgm:cxn modelId="{9E40DE5A-C160-4E42-9D17-A4C342319203}" srcId="{414F3F50-1F92-49AB-9F36-1851491CC70B}" destId="{4AD85F6F-0D79-4F69-8172-1601F82F8A2E}" srcOrd="1" destOrd="0" parTransId="{3E054B88-8071-4EA5-B4A5-49E43C658D4D}" sibTransId="{40E19E4E-F455-4BB9-B98F-4ECC7F6DB71A}"/>
    <dgm:cxn modelId="{C22F1CE8-4EB4-41AE-AD14-E68E78A2824C}" srcId="{414F3F50-1F92-49AB-9F36-1851491CC70B}" destId="{C7111590-5FDC-4CE5-8FC6-B3CBEEAAE65D}" srcOrd="2" destOrd="0" parTransId="{A881885E-26F6-4176-B354-0D68E8EE5BC1}" sibTransId="{17DD5032-D947-4349-93F7-1C61B5B5D94F}"/>
    <dgm:cxn modelId="{1D12C6E7-65AA-4707-BE20-098120907A39}" srcId="{A8E48B9E-2A53-462B-867F-0351D613BC13}" destId="{414F3F50-1F92-49AB-9F36-1851491CC70B}" srcOrd="0" destOrd="0" parTransId="{342CD0DC-81E9-45BA-B655-070310AEDEDF}" sibTransId="{D6B2442A-C004-4964-8A5F-46DB6E5DF0E3}"/>
    <dgm:cxn modelId="{C4840452-3501-4113-8F9B-E6445407B358}" type="presOf" srcId="{E5161BF2-F767-443E-A386-6379D9FF78C6}" destId="{FFF4B477-411A-49AE-8E9B-84B80B25E168}" srcOrd="0" destOrd="0" presId="urn:microsoft.com/office/officeart/2005/8/layout/radial3"/>
    <dgm:cxn modelId="{AA983B53-DC69-41A4-B264-237DC359A178}" type="presOf" srcId="{4AD85F6F-0D79-4F69-8172-1601F82F8A2E}" destId="{C68FBCF6-1C3C-49B5-9659-B28CE1F51939}" srcOrd="0" destOrd="0" presId="urn:microsoft.com/office/officeart/2005/8/layout/radial3"/>
    <dgm:cxn modelId="{9166D30A-78B1-4A62-802F-225A20EC5889}" srcId="{414F3F50-1F92-49AB-9F36-1851491CC70B}" destId="{E5161BF2-F767-443E-A386-6379D9FF78C6}" srcOrd="3" destOrd="0" parTransId="{8DA53FC2-4D51-45FC-AA93-F32ED4B6DE86}" sibTransId="{9D8BEE22-7B24-4D60-A187-112641F044B8}"/>
    <dgm:cxn modelId="{CE40D663-620D-4258-92B5-39D662ACFA4C}" type="presOf" srcId="{414F3F50-1F92-49AB-9F36-1851491CC70B}" destId="{B1F87D28-A718-4DA6-B0AB-3C45C126A251}" srcOrd="0" destOrd="0" presId="urn:microsoft.com/office/officeart/2005/8/layout/radial3"/>
    <dgm:cxn modelId="{BA3E81FD-DB31-40B9-BF8C-76C2FED01E89}" type="presParOf" srcId="{BEF53F05-4E85-42EC-86E3-DF116719C265}" destId="{9FA4A79A-546A-474F-9BD9-D2BCAABB9719}" srcOrd="0" destOrd="0" presId="urn:microsoft.com/office/officeart/2005/8/layout/radial3"/>
    <dgm:cxn modelId="{BC3EFD2D-216B-4546-AD6F-55C311F1D695}" type="presParOf" srcId="{9FA4A79A-546A-474F-9BD9-D2BCAABB9719}" destId="{B1F87D28-A718-4DA6-B0AB-3C45C126A251}" srcOrd="0" destOrd="0" presId="urn:microsoft.com/office/officeart/2005/8/layout/radial3"/>
    <dgm:cxn modelId="{65E5F2C9-A933-43FE-AEF7-7A38D5A5F0E7}" type="presParOf" srcId="{9FA4A79A-546A-474F-9BD9-D2BCAABB9719}" destId="{0DC87BC5-A7CE-4602-B55B-83C6BFEC633F}" srcOrd="1" destOrd="0" presId="urn:microsoft.com/office/officeart/2005/8/layout/radial3"/>
    <dgm:cxn modelId="{52C28A66-9656-4DE7-8DF5-6A338ABB0520}" type="presParOf" srcId="{9FA4A79A-546A-474F-9BD9-D2BCAABB9719}" destId="{C68FBCF6-1C3C-49B5-9659-B28CE1F51939}" srcOrd="2" destOrd="0" presId="urn:microsoft.com/office/officeart/2005/8/layout/radial3"/>
    <dgm:cxn modelId="{7B695171-E43C-48C6-91CE-6FDD2838A684}" type="presParOf" srcId="{9FA4A79A-546A-474F-9BD9-D2BCAABB9719}" destId="{5AA3897D-11E9-48C2-B794-1F670912DB87}" srcOrd="3" destOrd="0" presId="urn:microsoft.com/office/officeart/2005/8/layout/radial3"/>
    <dgm:cxn modelId="{663639D1-7375-4A8E-BBBB-7B268A58882F}" type="presParOf" srcId="{9FA4A79A-546A-474F-9BD9-D2BCAABB9719}" destId="{FFF4B477-411A-49AE-8E9B-84B80B25E16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6B06A9-E18B-4EDE-B267-1C801F318915}" type="doc">
      <dgm:prSet loTypeId="urn:microsoft.com/office/officeart/2005/8/layout/hierarchy4" loCatId="hierarchy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B608792-41E9-47FA-B5A2-9F228B5AF5D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855BA481-5E60-4410-B22D-E208E00011A5}" type="parTrans" cxnId="{90FF83D3-39C3-4CBB-B824-DB901B8F0F71}">
      <dgm:prSet/>
      <dgm:spPr/>
      <dgm:t>
        <a:bodyPr/>
        <a:lstStyle/>
        <a:p>
          <a:endParaRPr lang="ru-RU"/>
        </a:p>
      </dgm:t>
    </dgm:pt>
    <dgm:pt modelId="{35132C20-95A6-4740-B056-6D0B2A0F6C72}" type="sibTrans" cxnId="{90FF83D3-39C3-4CBB-B824-DB901B8F0F71}">
      <dgm:prSet/>
      <dgm:spPr/>
      <dgm:t>
        <a:bodyPr/>
        <a:lstStyle/>
        <a:p>
          <a:endParaRPr lang="ru-RU"/>
        </a:p>
      </dgm:t>
    </dgm:pt>
    <dgm:pt modelId="{CEB7983A-9CA9-4CC0-B82F-9D29E8B1298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Налоговые и неналоговые доходы</a:t>
          </a:r>
          <a:r>
            <a:rPr lang="ru-RU" dirty="0" smtClean="0"/>
            <a:t>	</a:t>
          </a:r>
          <a:endParaRPr lang="ru-RU" dirty="0"/>
        </a:p>
      </dgm:t>
    </dgm:pt>
    <dgm:pt modelId="{61816AE3-5923-4281-94CA-56F172CCDEFB}" type="parTrans" cxnId="{30A37431-69F2-4583-9A26-4B5BE56A7E82}">
      <dgm:prSet/>
      <dgm:spPr/>
      <dgm:t>
        <a:bodyPr/>
        <a:lstStyle/>
        <a:p>
          <a:endParaRPr lang="ru-RU"/>
        </a:p>
      </dgm:t>
    </dgm:pt>
    <dgm:pt modelId="{4F01BFF1-4547-4CDD-BE5C-7EED6F26F288}" type="sibTrans" cxnId="{30A37431-69F2-4583-9A26-4B5BE56A7E82}">
      <dgm:prSet/>
      <dgm:spPr/>
      <dgm:t>
        <a:bodyPr/>
        <a:lstStyle/>
        <a:p>
          <a:endParaRPr lang="ru-RU"/>
        </a:p>
      </dgm:t>
    </dgm:pt>
    <dgm:pt modelId="{5A7E3A4B-A761-4A10-A2B4-645E14FAFBFA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Поступления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 уплаты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федеральных, региональных и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местных налогов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 сборов,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предусмотренных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Налоговым кодексом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Российской Федерац</a:t>
          </a:r>
          <a:r>
            <a:rPr lang="ru-RU" dirty="0" smtClean="0"/>
            <a:t>ии</a:t>
          </a:r>
          <a:endParaRPr lang="ru-RU" dirty="0"/>
        </a:p>
      </dgm:t>
    </dgm:pt>
    <dgm:pt modelId="{500DE4B1-B330-44B0-BCFB-8771A7D40E23}" type="parTrans" cxnId="{7B0D1099-C778-49BE-95CE-286E0F0D7729}">
      <dgm:prSet/>
      <dgm:spPr/>
      <dgm:t>
        <a:bodyPr/>
        <a:lstStyle/>
        <a:p>
          <a:endParaRPr lang="ru-RU"/>
        </a:p>
      </dgm:t>
    </dgm:pt>
    <dgm:pt modelId="{A78BC27B-282C-457A-8F00-6EF11F67A2C5}" type="sibTrans" cxnId="{7B0D1099-C778-49BE-95CE-286E0F0D7729}">
      <dgm:prSet/>
      <dgm:spPr/>
      <dgm:t>
        <a:bodyPr/>
        <a:lstStyle/>
        <a:p>
          <a:endParaRPr lang="ru-RU"/>
        </a:p>
      </dgm:t>
    </dgm:pt>
    <dgm:pt modelId="{B60AC699-D0C9-4775-A1A8-D8E357A54C73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Поступления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 уплаты иных платежей и сборов,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установленных законодательством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Российской Федерации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D8B4FD7-43A1-466B-BF81-C1D13A04D6EC}" type="parTrans" cxnId="{C755AF02-DE3C-4A59-99FB-A58BFDAAE721}">
      <dgm:prSet/>
      <dgm:spPr/>
      <dgm:t>
        <a:bodyPr/>
        <a:lstStyle/>
        <a:p>
          <a:endParaRPr lang="ru-RU"/>
        </a:p>
      </dgm:t>
    </dgm:pt>
    <dgm:pt modelId="{E2087BFE-5C66-477D-87B7-5B1E47BD259F}" type="sibTrans" cxnId="{C755AF02-DE3C-4A59-99FB-A58BFDAAE721}">
      <dgm:prSet/>
      <dgm:spPr/>
      <dgm:t>
        <a:bodyPr/>
        <a:lstStyle/>
        <a:p>
          <a:endParaRPr lang="ru-RU"/>
        </a:p>
      </dgm:t>
    </dgm:pt>
    <dgm:pt modelId="{4900F87C-8D80-4EAB-9A4B-6E8E9D6E751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Безвозмездные поступления (межбюджетные трансферты</a:t>
          </a:r>
          <a:r>
            <a:rPr lang="ru-RU" dirty="0" smtClean="0"/>
            <a:t>)</a:t>
          </a:r>
          <a:endParaRPr lang="ru-RU" dirty="0"/>
        </a:p>
      </dgm:t>
    </dgm:pt>
    <dgm:pt modelId="{9142EC00-A57F-4472-BCA3-AF191BEB8D1A}" type="parTrans" cxnId="{57FC62A6-BA90-41F8-B894-BF4C3070C521}">
      <dgm:prSet/>
      <dgm:spPr/>
      <dgm:t>
        <a:bodyPr/>
        <a:lstStyle/>
        <a:p>
          <a:endParaRPr lang="ru-RU"/>
        </a:p>
      </dgm:t>
    </dgm:pt>
    <dgm:pt modelId="{DA2835F4-5DCF-4C97-91DC-D8B2078A9930}" type="sibTrans" cxnId="{57FC62A6-BA90-41F8-B894-BF4C3070C521}">
      <dgm:prSet/>
      <dgm:spPr/>
      <dgm:t>
        <a:bodyPr/>
        <a:lstStyle/>
        <a:p>
          <a:endParaRPr lang="ru-RU"/>
        </a:p>
      </dgm:t>
    </dgm:pt>
    <dgm:pt modelId="{7D185A2A-EB00-4333-AE11-65E3C8695227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Поступления от других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бюджетов бюджетной системы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Российской Федерации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(межбюджетные трансферты в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виде дотаций, субсидий и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субвенций)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Поступления от организаций и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граждан (кроме налоговых и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неналоговых доходов</a:t>
          </a:r>
          <a:r>
            <a:rPr lang="ru-RU" dirty="0" smtClean="0"/>
            <a:t>)</a:t>
          </a:r>
          <a:endParaRPr lang="ru-RU" dirty="0"/>
        </a:p>
      </dgm:t>
    </dgm:pt>
    <dgm:pt modelId="{CA14CD6F-940B-47B1-8141-804B37ECF06A}" type="parTrans" cxnId="{F7B905BB-0ED0-4C5B-BFF5-D7B62C27AB89}">
      <dgm:prSet/>
      <dgm:spPr/>
      <dgm:t>
        <a:bodyPr/>
        <a:lstStyle/>
        <a:p>
          <a:endParaRPr lang="ru-RU"/>
        </a:p>
      </dgm:t>
    </dgm:pt>
    <dgm:pt modelId="{57512FE6-3259-4310-B028-B4CFA662EFE8}" type="sibTrans" cxnId="{F7B905BB-0ED0-4C5B-BFF5-D7B62C27AB89}">
      <dgm:prSet/>
      <dgm:spPr/>
      <dgm:t>
        <a:bodyPr/>
        <a:lstStyle/>
        <a:p>
          <a:endParaRPr lang="ru-RU"/>
        </a:p>
      </dgm:t>
    </dgm:pt>
    <dgm:pt modelId="{C5DFB382-FAB4-45F3-AE2A-FADDA20E2CE0}" type="pres">
      <dgm:prSet presAssocID="{826B06A9-E18B-4EDE-B267-1C801F31891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B3DE96-0E56-477D-8B7C-9B7B22F9B91D}" type="pres">
      <dgm:prSet presAssocID="{EB608792-41E9-47FA-B5A2-9F228B5AF5D3}" presName="vertOne" presStyleCnt="0"/>
      <dgm:spPr/>
    </dgm:pt>
    <dgm:pt modelId="{78B0B18E-DBFC-4EDA-BA82-BE038779DC71}" type="pres">
      <dgm:prSet presAssocID="{EB608792-41E9-47FA-B5A2-9F228B5AF5D3}" presName="txOne" presStyleLbl="node0" presStyleIdx="0" presStyleCnt="1" custScaleY="57026" custLinFactNeighborX="-114" custLinFactNeighborY="-30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7E88E9-98E8-4B80-B1FD-BB889F00D1FE}" type="pres">
      <dgm:prSet presAssocID="{EB608792-41E9-47FA-B5A2-9F228B5AF5D3}" presName="parTransOne" presStyleCnt="0"/>
      <dgm:spPr/>
    </dgm:pt>
    <dgm:pt modelId="{043A6C72-BE9F-4804-839A-0B3229DEA338}" type="pres">
      <dgm:prSet presAssocID="{EB608792-41E9-47FA-B5A2-9F228B5AF5D3}" presName="horzOne" presStyleCnt="0"/>
      <dgm:spPr/>
    </dgm:pt>
    <dgm:pt modelId="{78E58FAE-99F2-4C1F-86B2-C154577ABA0B}" type="pres">
      <dgm:prSet presAssocID="{CEB7983A-9CA9-4CC0-B82F-9D29E8B12986}" presName="vertTwo" presStyleCnt="0"/>
      <dgm:spPr/>
    </dgm:pt>
    <dgm:pt modelId="{93B305A5-53B5-47E7-984A-A5086E7286C8}" type="pres">
      <dgm:prSet presAssocID="{CEB7983A-9CA9-4CC0-B82F-9D29E8B12986}" presName="txTwo" presStyleLbl="node2" presStyleIdx="0" presStyleCnt="2" custScaleY="33882" custLinFactNeighborX="-1556" custLinFactNeighborY="-198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81FE47-B737-4F10-A56B-741584F86F70}" type="pres">
      <dgm:prSet presAssocID="{CEB7983A-9CA9-4CC0-B82F-9D29E8B12986}" presName="parTransTwo" presStyleCnt="0"/>
      <dgm:spPr/>
    </dgm:pt>
    <dgm:pt modelId="{D50EADCB-68D8-402D-81A6-53402554AA80}" type="pres">
      <dgm:prSet presAssocID="{CEB7983A-9CA9-4CC0-B82F-9D29E8B12986}" presName="horzTwo" presStyleCnt="0"/>
      <dgm:spPr/>
    </dgm:pt>
    <dgm:pt modelId="{902A6FE4-A977-410B-91BF-7F7DAC52B8F4}" type="pres">
      <dgm:prSet presAssocID="{5A7E3A4B-A761-4A10-A2B4-645E14FAFBFA}" presName="vertThree" presStyleCnt="0"/>
      <dgm:spPr/>
    </dgm:pt>
    <dgm:pt modelId="{423CAC72-D085-4CA2-A58F-AFDD42502543}" type="pres">
      <dgm:prSet presAssocID="{5A7E3A4B-A761-4A10-A2B4-645E14FAFBF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194C8D-16FF-4F23-B071-5F8AFAC8F971}" type="pres">
      <dgm:prSet presAssocID="{5A7E3A4B-A761-4A10-A2B4-645E14FAFBFA}" presName="horzThree" presStyleCnt="0"/>
      <dgm:spPr/>
    </dgm:pt>
    <dgm:pt modelId="{6AF1E82D-E6B1-4F67-81C7-69C856916166}" type="pres">
      <dgm:prSet presAssocID="{A78BC27B-282C-457A-8F00-6EF11F67A2C5}" presName="sibSpaceThree" presStyleCnt="0"/>
      <dgm:spPr/>
    </dgm:pt>
    <dgm:pt modelId="{E082E608-CA5A-42E0-B95B-EAF257014C24}" type="pres">
      <dgm:prSet presAssocID="{B60AC699-D0C9-4775-A1A8-D8E357A54C73}" presName="vertThree" presStyleCnt="0"/>
      <dgm:spPr/>
    </dgm:pt>
    <dgm:pt modelId="{54FF9FFE-09C1-436E-AD18-A4B293D382B0}" type="pres">
      <dgm:prSet presAssocID="{B60AC699-D0C9-4775-A1A8-D8E357A54C73}" presName="txThree" presStyleLbl="node3" presStyleIdx="1" presStyleCnt="3" custLinFactNeighborX="729" custLinFactNeighborY="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1CF502-09D9-450C-8FBB-DC4EA10330E3}" type="pres">
      <dgm:prSet presAssocID="{B60AC699-D0C9-4775-A1A8-D8E357A54C73}" presName="horzThree" presStyleCnt="0"/>
      <dgm:spPr/>
    </dgm:pt>
    <dgm:pt modelId="{D493B76E-4CB5-4717-A0ED-5B7301C5C96E}" type="pres">
      <dgm:prSet presAssocID="{4F01BFF1-4547-4CDD-BE5C-7EED6F26F288}" presName="sibSpaceTwo" presStyleCnt="0"/>
      <dgm:spPr/>
    </dgm:pt>
    <dgm:pt modelId="{E06C9F12-D9E8-4822-85F4-041211235C4B}" type="pres">
      <dgm:prSet presAssocID="{4900F87C-8D80-4EAB-9A4B-6E8E9D6E7519}" presName="vertTwo" presStyleCnt="0"/>
      <dgm:spPr/>
    </dgm:pt>
    <dgm:pt modelId="{F62BC738-B4AD-4B23-A88D-4F5140F301E2}" type="pres">
      <dgm:prSet presAssocID="{4900F87C-8D80-4EAB-9A4B-6E8E9D6E7519}" presName="txTwo" presStyleLbl="node2" presStyleIdx="1" presStyleCnt="2" custScaleY="33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829CE1-8CE1-4836-AB58-19781A1A8A9E}" type="pres">
      <dgm:prSet presAssocID="{4900F87C-8D80-4EAB-9A4B-6E8E9D6E7519}" presName="parTransTwo" presStyleCnt="0"/>
      <dgm:spPr/>
    </dgm:pt>
    <dgm:pt modelId="{D68ECA50-DA3F-4566-BED7-03CC32C4C626}" type="pres">
      <dgm:prSet presAssocID="{4900F87C-8D80-4EAB-9A4B-6E8E9D6E7519}" presName="horzTwo" presStyleCnt="0"/>
      <dgm:spPr/>
    </dgm:pt>
    <dgm:pt modelId="{E9BCB922-A8CC-4349-AF00-09E37C90DAA0}" type="pres">
      <dgm:prSet presAssocID="{7D185A2A-EB00-4333-AE11-65E3C8695227}" presName="vertThree" presStyleCnt="0"/>
      <dgm:spPr/>
    </dgm:pt>
    <dgm:pt modelId="{6ECF6D98-1341-4164-8D31-71FFF79B8993}" type="pres">
      <dgm:prSet presAssocID="{7D185A2A-EB00-4333-AE11-65E3C8695227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5C207-C2AA-45ED-83B9-9F9B737FFE1F}" type="pres">
      <dgm:prSet presAssocID="{7D185A2A-EB00-4333-AE11-65E3C8695227}" presName="horzThree" presStyleCnt="0"/>
      <dgm:spPr/>
    </dgm:pt>
  </dgm:ptLst>
  <dgm:cxnLst>
    <dgm:cxn modelId="{AE6A5597-E36B-429D-B3BE-F4935BD003AD}" type="presOf" srcId="{EB608792-41E9-47FA-B5A2-9F228B5AF5D3}" destId="{78B0B18E-DBFC-4EDA-BA82-BE038779DC71}" srcOrd="0" destOrd="0" presId="urn:microsoft.com/office/officeart/2005/8/layout/hierarchy4"/>
    <dgm:cxn modelId="{BB5F369B-83BA-458A-AB4B-4CFFD778E3CA}" type="presOf" srcId="{5A7E3A4B-A761-4A10-A2B4-645E14FAFBFA}" destId="{423CAC72-D085-4CA2-A58F-AFDD42502543}" srcOrd="0" destOrd="0" presId="urn:microsoft.com/office/officeart/2005/8/layout/hierarchy4"/>
    <dgm:cxn modelId="{7B0D1099-C778-49BE-95CE-286E0F0D7729}" srcId="{CEB7983A-9CA9-4CC0-B82F-9D29E8B12986}" destId="{5A7E3A4B-A761-4A10-A2B4-645E14FAFBFA}" srcOrd="0" destOrd="0" parTransId="{500DE4B1-B330-44B0-BCFB-8771A7D40E23}" sibTransId="{A78BC27B-282C-457A-8F00-6EF11F67A2C5}"/>
    <dgm:cxn modelId="{E8CB8951-3904-4F19-84EC-D9961DB918AD}" type="presOf" srcId="{B60AC699-D0C9-4775-A1A8-D8E357A54C73}" destId="{54FF9FFE-09C1-436E-AD18-A4B293D382B0}" srcOrd="0" destOrd="0" presId="urn:microsoft.com/office/officeart/2005/8/layout/hierarchy4"/>
    <dgm:cxn modelId="{F7B905BB-0ED0-4C5B-BFF5-D7B62C27AB89}" srcId="{4900F87C-8D80-4EAB-9A4B-6E8E9D6E7519}" destId="{7D185A2A-EB00-4333-AE11-65E3C8695227}" srcOrd="0" destOrd="0" parTransId="{CA14CD6F-940B-47B1-8141-804B37ECF06A}" sibTransId="{57512FE6-3259-4310-B028-B4CFA662EFE8}"/>
    <dgm:cxn modelId="{D53CEC98-B35B-4448-8086-B21297C90C75}" type="presOf" srcId="{4900F87C-8D80-4EAB-9A4B-6E8E9D6E7519}" destId="{F62BC738-B4AD-4B23-A88D-4F5140F301E2}" srcOrd="0" destOrd="0" presId="urn:microsoft.com/office/officeart/2005/8/layout/hierarchy4"/>
    <dgm:cxn modelId="{57FC62A6-BA90-41F8-B894-BF4C3070C521}" srcId="{EB608792-41E9-47FA-B5A2-9F228B5AF5D3}" destId="{4900F87C-8D80-4EAB-9A4B-6E8E9D6E7519}" srcOrd="1" destOrd="0" parTransId="{9142EC00-A57F-4472-BCA3-AF191BEB8D1A}" sibTransId="{DA2835F4-5DCF-4C97-91DC-D8B2078A9930}"/>
    <dgm:cxn modelId="{90FF83D3-39C3-4CBB-B824-DB901B8F0F71}" srcId="{826B06A9-E18B-4EDE-B267-1C801F318915}" destId="{EB608792-41E9-47FA-B5A2-9F228B5AF5D3}" srcOrd="0" destOrd="0" parTransId="{855BA481-5E60-4410-B22D-E208E00011A5}" sibTransId="{35132C20-95A6-4740-B056-6D0B2A0F6C72}"/>
    <dgm:cxn modelId="{C755AF02-DE3C-4A59-99FB-A58BFDAAE721}" srcId="{CEB7983A-9CA9-4CC0-B82F-9D29E8B12986}" destId="{B60AC699-D0C9-4775-A1A8-D8E357A54C73}" srcOrd="1" destOrd="0" parTransId="{CD8B4FD7-43A1-466B-BF81-C1D13A04D6EC}" sibTransId="{E2087BFE-5C66-477D-87B7-5B1E47BD259F}"/>
    <dgm:cxn modelId="{79C9571C-75F5-4145-8F67-2049E11A7713}" type="presOf" srcId="{826B06A9-E18B-4EDE-B267-1C801F318915}" destId="{C5DFB382-FAB4-45F3-AE2A-FADDA20E2CE0}" srcOrd="0" destOrd="0" presId="urn:microsoft.com/office/officeart/2005/8/layout/hierarchy4"/>
    <dgm:cxn modelId="{A4DCD5A5-39DA-4350-AFDD-EFA9E780DF36}" type="presOf" srcId="{CEB7983A-9CA9-4CC0-B82F-9D29E8B12986}" destId="{93B305A5-53B5-47E7-984A-A5086E7286C8}" srcOrd="0" destOrd="0" presId="urn:microsoft.com/office/officeart/2005/8/layout/hierarchy4"/>
    <dgm:cxn modelId="{4AAFD3E0-9560-46F3-89EA-FDF9744A20CD}" type="presOf" srcId="{7D185A2A-EB00-4333-AE11-65E3C8695227}" destId="{6ECF6D98-1341-4164-8D31-71FFF79B8993}" srcOrd="0" destOrd="0" presId="urn:microsoft.com/office/officeart/2005/8/layout/hierarchy4"/>
    <dgm:cxn modelId="{30A37431-69F2-4583-9A26-4B5BE56A7E82}" srcId="{EB608792-41E9-47FA-B5A2-9F228B5AF5D3}" destId="{CEB7983A-9CA9-4CC0-B82F-9D29E8B12986}" srcOrd="0" destOrd="0" parTransId="{61816AE3-5923-4281-94CA-56F172CCDEFB}" sibTransId="{4F01BFF1-4547-4CDD-BE5C-7EED6F26F288}"/>
    <dgm:cxn modelId="{BC12007A-A30F-429A-987E-3048CBF14949}" type="presParOf" srcId="{C5DFB382-FAB4-45F3-AE2A-FADDA20E2CE0}" destId="{DEB3DE96-0E56-477D-8B7C-9B7B22F9B91D}" srcOrd="0" destOrd="0" presId="urn:microsoft.com/office/officeart/2005/8/layout/hierarchy4"/>
    <dgm:cxn modelId="{3B1BFFDB-9ECA-449E-8534-DFADF1F368EB}" type="presParOf" srcId="{DEB3DE96-0E56-477D-8B7C-9B7B22F9B91D}" destId="{78B0B18E-DBFC-4EDA-BA82-BE038779DC71}" srcOrd="0" destOrd="0" presId="urn:microsoft.com/office/officeart/2005/8/layout/hierarchy4"/>
    <dgm:cxn modelId="{75E9BEF2-5B51-4714-8A93-AE2CE31BBBCF}" type="presParOf" srcId="{DEB3DE96-0E56-477D-8B7C-9B7B22F9B91D}" destId="{757E88E9-98E8-4B80-B1FD-BB889F00D1FE}" srcOrd="1" destOrd="0" presId="urn:microsoft.com/office/officeart/2005/8/layout/hierarchy4"/>
    <dgm:cxn modelId="{7387BAC7-DB86-48E5-AE0E-4431F6C01B89}" type="presParOf" srcId="{DEB3DE96-0E56-477D-8B7C-9B7B22F9B91D}" destId="{043A6C72-BE9F-4804-839A-0B3229DEA338}" srcOrd="2" destOrd="0" presId="urn:microsoft.com/office/officeart/2005/8/layout/hierarchy4"/>
    <dgm:cxn modelId="{2C0CF3EE-6B99-498E-8078-BFB13C168C69}" type="presParOf" srcId="{043A6C72-BE9F-4804-839A-0B3229DEA338}" destId="{78E58FAE-99F2-4C1F-86B2-C154577ABA0B}" srcOrd="0" destOrd="0" presId="urn:microsoft.com/office/officeart/2005/8/layout/hierarchy4"/>
    <dgm:cxn modelId="{9AC57539-C621-4525-A789-E165A0722A7B}" type="presParOf" srcId="{78E58FAE-99F2-4C1F-86B2-C154577ABA0B}" destId="{93B305A5-53B5-47E7-984A-A5086E7286C8}" srcOrd="0" destOrd="0" presId="urn:microsoft.com/office/officeart/2005/8/layout/hierarchy4"/>
    <dgm:cxn modelId="{5501B681-636B-4325-AA2D-9E856630C9A6}" type="presParOf" srcId="{78E58FAE-99F2-4C1F-86B2-C154577ABA0B}" destId="{A781FE47-B737-4F10-A56B-741584F86F70}" srcOrd="1" destOrd="0" presId="urn:microsoft.com/office/officeart/2005/8/layout/hierarchy4"/>
    <dgm:cxn modelId="{4031696C-E47D-451F-A5C6-A7B378DF5ADE}" type="presParOf" srcId="{78E58FAE-99F2-4C1F-86B2-C154577ABA0B}" destId="{D50EADCB-68D8-402D-81A6-53402554AA80}" srcOrd="2" destOrd="0" presId="urn:microsoft.com/office/officeart/2005/8/layout/hierarchy4"/>
    <dgm:cxn modelId="{C1D96219-0119-4CCB-ACDB-5FA994415B7C}" type="presParOf" srcId="{D50EADCB-68D8-402D-81A6-53402554AA80}" destId="{902A6FE4-A977-410B-91BF-7F7DAC52B8F4}" srcOrd="0" destOrd="0" presId="urn:microsoft.com/office/officeart/2005/8/layout/hierarchy4"/>
    <dgm:cxn modelId="{793FA37A-C442-4DE5-B387-F8F2CF82A2ED}" type="presParOf" srcId="{902A6FE4-A977-410B-91BF-7F7DAC52B8F4}" destId="{423CAC72-D085-4CA2-A58F-AFDD42502543}" srcOrd="0" destOrd="0" presId="urn:microsoft.com/office/officeart/2005/8/layout/hierarchy4"/>
    <dgm:cxn modelId="{FB1BDF07-FB6B-49C5-B480-82F620065D7B}" type="presParOf" srcId="{902A6FE4-A977-410B-91BF-7F7DAC52B8F4}" destId="{1F194C8D-16FF-4F23-B071-5F8AFAC8F971}" srcOrd="1" destOrd="0" presId="urn:microsoft.com/office/officeart/2005/8/layout/hierarchy4"/>
    <dgm:cxn modelId="{9D782BC3-0E9E-44AF-AEB6-3B31602EFD4C}" type="presParOf" srcId="{D50EADCB-68D8-402D-81A6-53402554AA80}" destId="{6AF1E82D-E6B1-4F67-81C7-69C856916166}" srcOrd="1" destOrd="0" presId="urn:microsoft.com/office/officeart/2005/8/layout/hierarchy4"/>
    <dgm:cxn modelId="{6090F8AB-24C1-4A4F-8B52-AB72DA258D1B}" type="presParOf" srcId="{D50EADCB-68D8-402D-81A6-53402554AA80}" destId="{E082E608-CA5A-42E0-B95B-EAF257014C24}" srcOrd="2" destOrd="0" presId="urn:microsoft.com/office/officeart/2005/8/layout/hierarchy4"/>
    <dgm:cxn modelId="{C47DD23B-0DF7-493A-B453-048BE4A67DA7}" type="presParOf" srcId="{E082E608-CA5A-42E0-B95B-EAF257014C24}" destId="{54FF9FFE-09C1-436E-AD18-A4B293D382B0}" srcOrd="0" destOrd="0" presId="urn:microsoft.com/office/officeart/2005/8/layout/hierarchy4"/>
    <dgm:cxn modelId="{EB9AF47F-C3E9-442A-B738-F734B4AB710F}" type="presParOf" srcId="{E082E608-CA5A-42E0-B95B-EAF257014C24}" destId="{671CF502-09D9-450C-8FBB-DC4EA10330E3}" srcOrd="1" destOrd="0" presId="urn:microsoft.com/office/officeart/2005/8/layout/hierarchy4"/>
    <dgm:cxn modelId="{74756AA8-CFE5-4CDC-A742-15F2615AFACE}" type="presParOf" srcId="{043A6C72-BE9F-4804-839A-0B3229DEA338}" destId="{D493B76E-4CB5-4717-A0ED-5B7301C5C96E}" srcOrd="1" destOrd="0" presId="urn:microsoft.com/office/officeart/2005/8/layout/hierarchy4"/>
    <dgm:cxn modelId="{6E7F5362-22C2-42F1-A06E-11AA326B41BE}" type="presParOf" srcId="{043A6C72-BE9F-4804-839A-0B3229DEA338}" destId="{E06C9F12-D9E8-4822-85F4-041211235C4B}" srcOrd="2" destOrd="0" presId="urn:microsoft.com/office/officeart/2005/8/layout/hierarchy4"/>
    <dgm:cxn modelId="{CA9CCC2A-B0BA-4FB4-99A2-5DDA96AD736E}" type="presParOf" srcId="{E06C9F12-D9E8-4822-85F4-041211235C4B}" destId="{F62BC738-B4AD-4B23-A88D-4F5140F301E2}" srcOrd="0" destOrd="0" presId="urn:microsoft.com/office/officeart/2005/8/layout/hierarchy4"/>
    <dgm:cxn modelId="{6314E5A6-C796-4021-A123-BDEF00B8278C}" type="presParOf" srcId="{E06C9F12-D9E8-4822-85F4-041211235C4B}" destId="{71829CE1-8CE1-4836-AB58-19781A1A8A9E}" srcOrd="1" destOrd="0" presId="urn:microsoft.com/office/officeart/2005/8/layout/hierarchy4"/>
    <dgm:cxn modelId="{49442CF2-1B05-4D36-BD36-E407914E76FD}" type="presParOf" srcId="{E06C9F12-D9E8-4822-85F4-041211235C4B}" destId="{D68ECA50-DA3F-4566-BED7-03CC32C4C626}" srcOrd="2" destOrd="0" presId="urn:microsoft.com/office/officeart/2005/8/layout/hierarchy4"/>
    <dgm:cxn modelId="{D320D986-C9B2-46AB-925F-2002A27CD1C2}" type="presParOf" srcId="{D68ECA50-DA3F-4566-BED7-03CC32C4C626}" destId="{E9BCB922-A8CC-4349-AF00-09E37C90DAA0}" srcOrd="0" destOrd="0" presId="urn:microsoft.com/office/officeart/2005/8/layout/hierarchy4"/>
    <dgm:cxn modelId="{22BA0A7D-2960-4A77-9092-66C1BA280A77}" type="presParOf" srcId="{E9BCB922-A8CC-4349-AF00-09E37C90DAA0}" destId="{6ECF6D98-1341-4164-8D31-71FFF79B8993}" srcOrd="0" destOrd="0" presId="urn:microsoft.com/office/officeart/2005/8/layout/hierarchy4"/>
    <dgm:cxn modelId="{B4B08ED1-0484-407E-A3DC-7A4ADC49D3FD}" type="presParOf" srcId="{E9BCB922-A8CC-4349-AF00-09E37C90DAA0}" destId="{E875C207-C2AA-45ED-83B9-9F9B737FFE1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1CFEE8-7671-47CD-AA5A-82AECB34447E}" type="doc">
      <dgm:prSet loTypeId="urn:microsoft.com/office/officeart/2005/8/layout/cycle4" loCatId="cycle" qsTypeId="urn:microsoft.com/office/officeart/2005/8/quickstyle/3d1" qsCatId="3D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9774B9A5-D4A6-4679-91AC-FAA1C7C55A6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dirty="0" smtClean="0"/>
            <a:t>Дотации</a:t>
          </a:r>
          <a:r>
            <a:rPr lang="ru-RU" sz="1000" dirty="0" smtClean="0"/>
            <a:t>	</a:t>
          </a:r>
          <a:endParaRPr lang="ru-RU" sz="1000" dirty="0"/>
        </a:p>
      </dgm:t>
    </dgm:pt>
    <dgm:pt modelId="{FDF4C7A2-DD96-4DF6-8BA5-CF81922643EE}" type="parTrans" cxnId="{98B53724-DAF3-4C13-B1CB-6DC8F2F9C7A5}">
      <dgm:prSet/>
      <dgm:spPr/>
      <dgm:t>
        <a:bodyPr/>
        <a:lstStyle/>
        <a:p>
          <a:endParaRPr lang="ru-RU"/>
        </a:p>
      </dgm:t>
    </dgm:pt>
    <dgm:pt modelId="{8A432450-BEC0-45C8-9D42-36CB9399B887}" type="sibTrans" cxnId="{98B53724-DAF3-4C13-B1CB-6DC8F2F9C7A5}">
      <dgm:prSet/>
      <dgm:spPr/>
      <dgm:t>
        <a:bodyPr/>
        <a:lstStyle/>
        <a:p>
          <a:endParaRPr lang="ru-RU"/>
        </a:p>
      </dgm:t>
    </dgm:pt>
    <dgm:pt modelId="{D1CACE53-3637-4E62-A15D-5AB0DA84398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предоставляются на безвозмездной и безвозвратной основе без установления направлений и условий их использования</a:t>
          </a:r>
          <a:endParaRPr lang="ru-RU" sz="1200" dirty="0"/>
        </a:p>
      </dgm:t>
    </dgm:pt>
    <dgm:pt modelId="{E30C0988-1064-48E6-AA9E-768D351823BD}" type="parTrans" cxnId="{EC1A7A12-A808-447B-B32D-86E7C037A96A}">
      <dgm:prSet/>
      <dgm:spPr/>
      <dgm:t>
        <a:bodyPr/>
        <a:lstStyle/>
        <a:p>
          <a:endParaRPr lang="ru-RU"/>
        </a:p>
      </dgm:t>
    </dgm:pt>
    <dgm:pt modelId="{C0985AE8-EFA5-4A5C-8784-EDDD52F4A989}" type="sibTrans" cxnId="{EC1A7A12-A808-447B-B32D-86E7C037A96A}">
      <dgm:prSet/>
      <dgm:spPr/>
      <dgm:t>
        <a:bodyPr/>
        <a:lstStyle/>
        <a:p>
          <a:endParaRPr lang="ru-RU"/>
        </a:p>
      </dgm:t>
    </dgm:pt>
    <dgm:pt modelId="{A0D25AA0-FD73-4276-9785-C778DE41FED2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400" dirty="0" smtClean="0"/>
            <a:t>субсидии</a:t>
          </a:r>
          <a:endParaRPr lang="ru-RU" sz="1400" dirty="0"/>
        </a:p>
      </dgm:t>
    </dgm:pt>
    <dgm:pt modelId="{2B39A526-CEED-4F56-ADE7-04E2EF781D3E}" type="parTrans" cxnId="{A9572204-42F6-4743-A576-89710044FFDB}">
      <dgm:prSet/>
      <dgm:spPr/>
      <dgm:t>
        <a:bodyPr/>
        <a:lstStyle/>
        <a:p>
          <a:endParaRPr lang="ru-RU"/>
        </a:p>
      </dgm:t>
    </dgm:pt>
    <dgm:pt modelId="{A5F4BFB5-7043-4BAC-B658-293C5428031D}" type="sibTrans" cxnId="{A9572204-42F6-4743-A576-89710044FFDB}">
      <dgm:prSet/>
      <dgm:spPr/>
      <dgm:t>
        <a:bodyPr/>
        <a:lstStyle/>
        <a:p>
          <a:endParaRPr lang="ru-RU"/>
        </a:p>
      </dgm:t>
    </dgm:pt>
    <dgm:pt modelId="{8697FBC5-265D-4C1B-8B8C-48534102821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/>
          <a:r>
            <a:rPr lang="ru-RU" sz="1200" dirty="0" smtClean="0"/>
            <a:t>предоставляются в целях софинансирования расходных обязательств, возникающих при выполнении  полномочий</a:t>
          </a:r>
          <a:endParaRPr lang="ru-RU" sz="1200" dirty="0"/>
        </a:p>
      </dgm:t>
    </dgm:pt>
    <dgm:pt modelId="{05B637FF-DBCD-4CF2-AD75-A32283C39065}" type="parTrans" cxnId="{567074B0-A7C9-4437-B239-5D15B577A2B9}">
      <dgm:prSet/>
      <dgm:spPr/>
      <dgm:t>
        <a:bodyPr/>
        <a:lstStyle/>
        <a:p>
          <a:endParaRPr lang="ru-RU"/>
        </a:p>
      </dgm:t>
    </dgm:pt>
    <dgm:pt modelId="{BD9620F9-92FC-4821-ACFB-35CFC714F37A}" type="sibTrans" cxnId="{567074B0-A7C9-4437-B239-5D15B577A2B9}">
      <dgm:prSet/>
      <dgm:spPr/>
      <dgm:t>
        <a:bodyPr/>
        <a:lstStyle/>
        <a:p>
          <a:endParaRPr lang="ru-RU"/>
        </a:p>
      </dgm:t>
    </dgm:pt>
    <dgm:pt modelId="{7B82356A-644B-46A8-8D48-C1502846E12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dirty="0" smtClean="0"/>
            <a:t>Иные межбюджетные трансферты</a:t>
          </a:r>
          <a:endParaRPr lang="ru-RU" sz="1400" dirty="0"/>
        </a:p>
      </dgm:t>
    </dgm:pt>
    <dgm:pt modelId="{FC77D75E-C075-4560-B3D7-5D1C6541E31E}" type="parTrans" cxnId="{884D4A1D-D53E-48D2-AFD4-EB6B9404BCD4}">
      <dgm:prSet/>
      <dgm:spPr/>
      <dgm:t>
        <a:bodyPr/>
        <a:lstStyle/>
        <a:p>
          <a:endParaRPr lang="ru-RU"/>
        </a:p>
      </dgm:t>
    </dgm:pt>
    <dgm:pt modelId="{E00CFFD1-D2DA-47F9-A8DD-86A832A0E7A1}" type="sibTrans" cxnId="{884D4A1D-D53E-48D2-AFD4-EB6B9404BCD4}">
      <dgm:prSet/>
      <dgm:spPr/>
      <dgm:t>
        <a:bodyPr/>
        <a:lstStyle/>
        <a:p>
          <a:endParaRPr lang="ru-RU"/>
        </a:p>
      </dgm:t>
    </dgm:pt>
    <dgm:pt modelId="{FA1F46E6-038C-4A47-91D3-4E223498171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предоставляются в случаях и порядке, предусмотренных законами и иными нормативными правовыми актами</a:t>
          </a:r>
          <a:endParaRPr lang="ru-RU" sz="1200" dirty="0"/>
        </a:p>
      </dgm:t>
    </dgm:pt>
    <dgm:pt modelId="{D32469FE-B8BA-4CBE-B6EC-53509848D54F}" type="parTrans" cxnId="{2AA711C5-ABD9-4BC4-9D33-E0ABBD416573}">
      <dgm:prSet/>
      <dgm:spPr/>
      <dgm:t>
        <a:bodyPr/>
        <a:lstStyle/>
        <a:p>
          <a:endParaRPr lang="ru-RU"/>
        </a:p>
      </dgm:t>
    </dgm:pt>
    <dgm:pt modelId="{54768241-1851-4DF3-94E0-55F30F66D126}" type="sibTrans" cxnId="{2AA711C5-ABD9-4BC4-9D33-E0ABBD416573}">
      <dgm:prSet/>
      <dgm:spPr/>
      <dgm:t>
        <a:bodyPr/>
        <a:lstStyle/>
        <a:p>
          <a:endParaRPr lang="ru-RU"/>
        </a:p>
      </dgm:t>
    </dgm:pt>
    <dgm:pt modelId="{896363A5-399D-4234-BA14-A62FFD969AB1}">
      <dgm:prSet phldrT="[Текст]" custT="1"/>
      <dgm:spPr/>
      <dgm:t>
        <a:bodyPr/>
        <a:lstStyle/>
        <a:p>
          <a:r>
            <a:rPr lang="ru-RU" sz="1400" dirty="0" smtClean="0"/>
            <a:t>субвенции</a:t>
          </a:r>
          <a:endParaRPr lang="ru-RU" sz="1400" dirty="0"/>
        </a:p>
      </dgm:t>
    </dgm:pt>
    <dgm:pt modelId="{DF8C332E-7F99-4EB2-8AD7-848EA16BB3A2}" type="parTrans" cxnId="{443510A4-9ED2-4285-991E-7FA4774BCA6B}">
      <dgm:prSet/>
      <dgm:spPr/>
      <dgm:t>
        <a:bodyPr/>
        <a:lstStyle/>
        <a:p>
          <a:endParaRPr lang="ru-RU"/>
        </a:p>
      </dgm:t>
    </dgm:pt>
    <dgm:pt modelId="{A93C662E-88C3-4974-A243-5577ABF745E9}" type="sibTrans" cxnId="{443510A4-9ED2-4285-991E-7FA4774BCA6B}">
      <dgm:prSet/>
      <dgm:spPr/>
      <dgm:t>
        <a:bodyPr/>
        <a:lstStyle/>
        <a:p>
          <a:endParaRPr lang="ru-RU"/>
        </a:p>
      </dgm:t>
    </dgm:pt>
    <dgm:pt modelId="{078096C9-8B41-4D52-AF4F-A62D39C0CF9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предоставляются на выполнение переданных полномочий</a:t>
          </a:r>
          <a:endParaRPr lang="ru-RU" sz="1200" dirty="0"/>
        </a:p>
      </dgm:t>
    </dgm:pt>
    <dgm:pt modelId="{1656A6EB-3141-4E15-8FA3-B616CFFBF5A9}" type="parTrans" cxnId="{F27EC3F9-5F0E-4B73-A9CB-22DABBDDE92D}">
      <dgm:prSet/>
      <dgm:spPr/>
      <dgm:t>
        <a:bodyPr/>
        <a:lstStyle/>
        <a:p>
          <a:endParaRPr lang="ru-RU"/>
        </a:p>
      </dgm:t>
    </dgm:pt>
    <dgm:pt modelId="{13E8950B-580F-4EB1-BCE6-A38342173EA3}" type="sibTrans" cxnId="{F27EC3F9-5F0E-4B73-A9CB-22DABBDDE92D}">
      <dgm:prSet/>
      <dgm:spPr/>
      <dgm:t>
        <a:bodyPr/>
        <a:lstStyle/>
        <a:p>
          <a:endParaRPr lang="ru-RU"/>
        </a:p>
      </dgm:t>
    </dgm:pt>
    <dgm:pt modelId="{059722F1-51E2-471A-A65F-0CA05A62D18B}" type="pres">
      <dgm:prSet presAssocID="{3D1CFEE8-7671-47CD-AA5A-82AECB34447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F7315F-CB07-4A3B-A6FF-F4A6649E5D40}" type="pres">
      <dgm:prSet presAssocID="{3D1CFEE8-7671-47CD-AA5A-82AECB34447E}" presName="children" presStyleCnt="0"/>
      <dgm:spPr/>
    </dgm:pt>
    <dgm:pt modelId="{D5D5EE68-0843-4A53-BB49-59997A461F4D}" type="pres">
      <dgm:prSet presAssocID="{3D1CFEE8-7671-47CD-AA5A-82AECB34447E}" presName="child1group" presStyleCnt="0"/>
      <dgm:spPr/>
    </dgm:pt>
    <dgm:pt modelId="{2F49EC3B-C6C0-4901-9A26-6BBBF09848BF}" type="pres">
      <dgm:prSet presAssocID="{3D1CFEE8-7671-47CD-AA5A-82AECB34447E}" presName="child1" presStyleLbl="bgAcc1" presStyleIdx="0" presStyleCnt="4" custScaleX="210567" custLinFactNeighborX="-74365" custLinFactNeighborY="2513"/>
      <dgm:spPr/>
      <dgm:t>
        <a:bodyPr/>
        <a:lstStyle/>
        <a:p>
          <a:endParaRPr lang="ru-RU"/>
        </a:p>
      </dgm:t>
    </dgm:pt>
    <dgm:pt modelId="{A6CD1BAB-F44E-4E4A-B674-F74F965F2C32}" type="pres">
      <dgm:prSet presAssocID="{3D1CFEE8-7671-47CD-AA5A-82AECB34447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C62EA-B606-44DB-A263-80DB4434EF0F}" type="pres">
      <dgm:prSet presAssocID="{3D1CFEE8-7671-47CD-AA5A-82AECB34447E}" presName="child2group" presStyleCnt="0"/>
      <dgm:spPr/>
    </dgm:pt>
    <dgm:pt modelId="{A04F2D74-9575-496C-82FA-054D0A397DDA}" type="pres">
      <dgm:prSet presAssocID="{3D1CFEE8-7671-47CD-AA5A-82AECB34447E}" presName="child2" presStyleLbl="bgAcc1" presStyleIdx="1" presStyleCnt="4" custScaleX="206548" custLinFactNeighborX="76013" custLinFactNeighborY="2513"/>
      <dgm:spPr/>
      <dgm:t>
        <a:bodyPr/>
        <a:lstStyle/>
        <a:p>
          <a:endParaRPr lang="ru-RU"/>
        </a:p>
      </dgm:t>
    </dgm:pt>
    <dgm:pt modelId="{EEAB01F7-10C0-41A2-A728-A522C2CB0976}" type="pres">
      <dgm:prSet presAssocID="{3D1CFEE8-7671-47CD-AA5A-82AECB34447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B97E3-90FD-4071-BAAC-57273375454F}" type="pres">
      <dgm:prSet presAssocID="{3D1CFEE8-7671-47CD-AA5A-82AECB34447E}" presName="child3group" presStyleCnt="0"/>
      <dgm:spPr/>
    </dgm:pt>
    <dgm:pt modelId="{607BDFF8-6D99-4BDA-8E9F-6E167726412E}" type="pres">
      <dgm:prSet presAssocID="{3D1CFEE8-7671-47CD-AA5A-82AECB34447E}" presName="child3" presStyleLbl="bgAcc1" presStyleIdx="2" presStyleCnt="4" custScaleX="203953" custScaleY="116541" custLinFactNeighborX="48079" custLinFactNeighborY="-7547"/>
      <dgm:spPr/>
      <dgm:t>
        <a:bodyPr/>
        <a:lstStyle/>
        <a:p>
          <a:endParaRPr lang="ru-RU"/>
        </a:p>
      </dgm:t>
    </dgm:pt>
    <dgm:pt modelId="{4995BF61-C357-46D1-8FBF-41A9E5F7706B}" type="pres">
      <dgm:prSet presAssocID="{3D1CFEE8-7671-47CD-AA5A-82AECB34447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0C9A2-582D-45BC-B110-D7169E4787B3}" type="pres">
      <dgm:prSet presAssocID="{3D1CFEE8-7671-47CD-AA5A-82AECB34447E}" presName="child4group" presStyleCnt="0"/>
      <dgm:spPr/>
    </dgm:pt>
    <dgm:pt modelId="{3E823DD7-B760-41D0-A9E0-B4B67DD0C1DC}" type="pres">
      <dgm:prSet presAssocID="{3D1CFEE8-7671-47CD-AA5A-82AECB34447E}" presName="child4" presStyleLbl="bgAcc1" presStyleIdx="3" presStyleCnt="4" custScaleX="206725" custLinFactNeighborX="-52857" custLinFactNeighborY="3671"/>
      <dgm:spPr/>
      <dgm:t>
        <a:bodyPr/>
        <a:lstStyle/>
        <a:p>
          <a:endParaRPr lang="ru-RU"/>
        </a:p>
      </dgm:t>
    </dgm:pt>
    <dgm:pt modelId="{4D5ED0E7-8B3A-4A10-9045-BE56B0DDA685}" type="pres">
      <dgm:prSet presAssocID="{3D1CFEE8-7671-47CD-AA5A-82AECB34447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2C93A-7157-4775-8E34-FA8797C26AC7}" type="pres">
      <dgm:prSet presAssocID="{3D1CFEE8-7671-47CD-AA5A-82AECB34447E}" presName="childPlaceholder" presStyleCnt="0"/>
      <dgm:spPr/>
    </dgm:pt>
    <dgm:pt modelId="{AF908BC2-83FB-428A-A0FF-1FE61C1CDDD6}" type="pres">
      <dgm:prSet presAssocID="{3D1CFEE8-7671-47CD-AA5A-82AECB34447E}" presName="circle" presStyleCnt="0"/>
      <dgm:spPr/>
    </dgm:pt>
    <dgm:pt modelId="{A7913F8B-2AB3-47AB-8B43-72D7665C5869}" type="pres">
      <dgm:prSet presAssocID="{3D1CFEE8-7671-47CD-AA5A-82AECB34447E}" presName="quadrant1" presStyleLbl="node1" presStyleIdx="0" presStyleCnt="4" custLinFactNeighborX="-573" custLinFactNeighborY="-6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BD915-2ED0-4BC2-9D9B-19756C47AB64}" type="pres">
      <dgm:prSet presAssocID="{3D1CFEE8-7671-47CD-AA5A-82AECB34447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E43DE-C88E-4925-8900-A0CA38A1F449}" type="pres">
      <dgm:prSet presAssocID="{3D1CFEE8-7671-47CD-AA5A-82AECB34447E}" presName="quadrant3" presStyleLbl="node1" presStyleIdx="2" presStyleCnt="4" custScaleX="110228" custLinFactNeighborX="-1973" custLinFactNeighborY="-46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BE4F9-3371-43BA-B3A1-495D0D29F886}" type="pres">
      <dgm:prSet presAssocID="{3D1CFEE8-7671-47CD-AA5A-82AECB34447E}" presName="quadrant4" presStyleLbl="node1" presStyleIdx="3" presStyleCnt="4" custLinFactNeighborX="-2805" custLinFactNeighborY="-46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97651-0937-4A1F-AA95-2D9D71C42391}" type="pres">
      <dgm:prSet presAssocID="{3D1CFEE8-7671-47CD-AA5A-82AECB34447E}" presName="quadrantPlaceholder" presStyleCnt="0"/>
      <dgm:spPr/>
    </dgm:pt>
    <dgm:pt modelId="{365D7465-A3CB-4472-87F6-AFE0BE468CB7}" type="pres">
      <dgm:prSet presAssocID="{3D1CFEE8-7671-47CD-AA5A-82AECB34447E}" presName="center1" presStyleLbl="fgShp" presStyleIdx="0" presStyleCnt="2"/>
      <dgm:spPr>
        <a:prstGeom prst="actionButtonBlank">
          <a:avLst/>
        </a:prstGeom>
      </dgm:spPr>
    </dgm:pt>
    <dgm:pt modelId="{8186B26F-0730-49D8-9689-04C2E7E6441D}" type="pres">
      <dgm:prSet presAssocID="{3D1CFEE8-7671-47CD-AA5A-82AECB34447E}" presName="center2" presStyleLbl="fgShp" presStyleIdx="1" presStyleCnt="2" custLinFactNeighborX="-5354" custLinFactNeighborY="-40845"/>
      <dgm:spPr>
        <a:prstGeom prst="actionButtonBlank">
          <a:avLst/>
        </a:prstGeom>
      </dgm:spPr>
    </dgm:pt>
  </dgm:ptLst>
  <dgm:cxnLst>
    <dgm:cxn modelId="{7E10C456-6A45-4470-9215-39B30DD3A10E}" type="presOf" srcId="{D1CACE53-3637-4E62-A15D-5AB0DA84398D}" destId="{A6CD1BAB-F44E-4E4A-B674-F74F965F2C32}" srcOrd="1" destOrd="0" presId="urn:microsoft.com/office/officeart/2005/8/layout/cycle4"/>
    <dgm:cxn modelId="{4EFB8F26-0196-4F2C-97DB-7D4B04EF9F2E}" type="presOf" srcId="{078096C9-8B41-4D52-AF4F-A62D39C0CF99}" destId="{3E823DD7-B760-41D0-A9E0-B4B67DD0C1DC}" srcOrd="0" destOrd="0" presId="urn:microsoft.com/office/officeart/2005/8/layout/cycle4"/>
    <dgm:cxn modelId="{701E50CA-A788-4FF4-AB8F-0213B51514D1}" type="presOf" srcId="{3D1CFEE8-7671-47CD-AA5A-82AECB34447E}" destId="{059722F1-51E2-471A-A65F-0CA05A62D18B}" srcOrd="0" destOrd="0" presId="urn:microsoft.com/office/officeart/2005/8/layout/cycle4"/>
    <dgm:cxn modelId="{443510A4-9ED2-4285-991E-7FA4774BCA6B}" srcId="{3D1CFEE8-7671-47CD-AA5A-82AECB34447E}" destId="{896363A5-399D-4234-BA14-A62FFD969AB1}" srcOrd="3" destOrd="0" parTransId="{DF8C332E-7F99-4EB2-8AD7-848EA16BB3A2}" sibTransId="{A93C662E-88C3-4974-A243-5577ABF745E9}"/>
    <dgm:cxn modelId="{1ACDE6D1-B9EC-4ACE-8455-7981BBF7BA8B}" type="presOf" srcId="{7B82356A-644B-46A8-8D48-C1502846E126}" destId="{D71E43DE-C88E-4925-8900-A0CA38A1F449}" srcOrd="0" destOrd="0" presId="urn:microsoft.com/office/officeart/2005/8/layout/cycle4"/>
    <dgm:cxn modelId="{2AA711C5-ABD9-4BC4-9D33-E0ABBD416573}" srcId="{7B82356A-644B-46A8-8D48-C1502846E126}" destId="{FA1F46E6-038C-4A47-91D3-4E223498171E}" srcOrd="0" destOrd="0" parTransId="{D32469FE-B8BA-4CBE-B6EC-53509848D54F}" sibTransId="{54768241-1851-4DF3-94E0-55F30F66D126}"/>
    <dgm:cxn modelId="{21E1456F-6896-4AC9-9E5B-17003C432B49}" type="presOf" srcId="{896363A5-399D-4234-BA14-A62FFD969AB1}" destId="{98ABE4F9-3371-43BA-B3A1-495D0D29F886}" srcOrd="0" destOrd="0" presId="urn:microsoft.com/office/officeart/2005/8/layout/cycle4"/>
    <dgm:cxn modelId="{7F196DBC-01EA-44AD-B81D-B9FBFC8B3ED9}" type="presOf" srcId="{A0D25AA0-FD73-4276-9785-C778DE41FED2}" destId="{902BD915-2ED0-4BC2-9D9B-19756C47AB64}" srcOrd="0" destOrd="0" presId="urn:microsoft.com/office/officeart/2005/8/layout/cycle4"/>
    <dgm:cxn modelId="{C58BCD3E-274D-48FB-913F-894C3F3096FC}" type="presOf" srcId="{078096C9-8B41-4D52-AF4F-A62D39C0CF99}" destId="{4D5ED0E7-8B3A-4A10-9045-BE56B0DDA685}" srcOrd="1" destOrd="0" presId="urn:microsoft.com/office/officeart/2005/8/layout/cycle4"/>
    <dgm:cxn modelId="{2B68E53F-555E-4DA5-BE5A-C19552AFD3AD}" type="presOf" srcId="{8697FBC5-265D-4C1B-8B8C-48534102821B}" destId="{EEAB01F7-10C0-41A2-A728-A522C2CB0976}" srcOrd="1" destOrd="0" presId="urn:microsoft.com/office/officeart/2005/8/layout/cycle4"/>
    <dgm:cxn modelId="{EC1A7A12-A808-447B-B32D-86E7C037A96A}" srcId="{9774B9A5-D4A6-4679-91AC-FAA1C7C55A68}" destId="{D1CACE53-3637-4E62-A15D-5AB0DA84398D}" srcOrd="0" destOrd="0" parTransId="{E30C0988-1064-48E6-AA9E-768D351823BD}" sibTransId="{C0985AE8-EFA5-4A5C-8784-EDDD52F4A989}"/>
    <dgm:cxn modelId="{232C4781-EAD1-4B5E-9B05-08CBAB65032A}" type="presOf" srcId="{D1CACE53-3637-4E62-A15D-5AB0DA84398D}" destId="{2F49EC3B-C6C0-4901-9A26-6BBBF09848BF}" srcOrd="0" destOrd="0" presId="urn:microsoft.com/office/officeart/2005/8/layout/cycle4"/>
    <dgm:cxn modelId="{567074B0-A7C9-4437-B239-5D15B577A2B9}" srcId="{A0D25AA0-FD73-4276-9785-C778DE41FED2}" destId="{8697FBC5-265D-4C1B-8B8C-48534102821B}" srcOrd="0" destOrd="0" parTransId="{05B637FF-DBCD-4CF2-AD75-A32283C39065}" sibTransId="{BD9620F9-92FC-4821-ACFB-35CFC714F37A}"/>
    <dgm:cxn modelId="{35A1554B-0580-4573-908B-9916441F7651}" type="presOf" srcId="{8697FBC5-265D-4C1B-8B8C-48534102821B}" destId="{A04F2D74-9575-496C-82FA-054D0A397DDA}" srcOrd="0" destOrd="0" presId="urn:microsoft.com/office/officeart/2005/8/layout/cycle4"/>
    <dgm:cxn modelId="{A9572204-42F6-4743-A576-89710044FFDB}" srcId="{3D1CFEE8-7671-47CD-AA5A-82AECB34447E}" destId="{A0D25AA0-FD73-4276-9785-C778DE41FED2}" srcOrd="1" destOrd="0" parTransId="{2B39A526-CEED-4F56-ADE7-04E2EF781D3E}" sibTransId="{A5F4BFB5-7043-4BAC-B658-293C5428031D}"/>
    <dgm:cxn modelId="{98B53724-DAF3-4C13-B1CB-6DC8F2F9C7A5}" srcId="{3D1CFEE8-7671-47CD-AA5A-82AECB34447E}" destId="{9774B9A5-D4A6-4679-91AC-FAA1C7C55A68}" srcOrd="0" destOrd="0" parTransId="{FDF4C7A2-DD96-4DF6-8BA5-CF81922643EE}" sibTransId="{8A432450-BEC0-45C8-9D42-36CB9399B887}"/>
    <dgm:cxn modelId="{7253FF75-1FD2-4D2B-911B-F42F1AD047D1}" type="presOf" srcId="{9774B9A5-D4A6-4679-91AC-FAA1C7C55A68}" destId="{A7913F8B-2AB3-47AB-8B43-72D7665C5869}" srcOrd="0" destOrd="0" presId="urn:microsoft.com/office/officeart/2005/8/layout/cycle4"/>
    <dgm:cxn modelId="{884D4A1D-D53E-48D2-AFD4-EB6B9404BCD4}" srcId="{3D1CFEE8-7671-47CD-AA5A-82AECB34447E}" destId="{7B82356A-644B-46A8-8D48-C1502846E126}" srcOrd="2" destOrd="0" parTransId="{FC77D75E-C075-4560-B3D7-5D1C6541E31E}" sibTransId="{E00CFFD1-D2DA-47F9-A8DD-86A832A0E7A1}"/>
    <dgm:cxn modelId="{F27EC3F9-5F0E-4B73-A9CB-22DABBDDE92D}" srcId="{896363A5-399D-4234-BA14-A62FFD969AB1}" destId="{078096C9-8B41-4D52-AF4F-A62D39C0CF99}" srcOrd="0" destOrd="0" parTransId="{1656A6EB-3141-4E15-8FA3-B616CFFBF5A9}" sibTransId="{13E8950B-580F-4EB1-BCE6-A38342173EA3}"/>
    <dgm:cxn modelId="{0ECAC59C-001A-4733-9C87-222E6D3C044B}" type="presOf" srcId="{FA1F46E6-038C-4A47-91D3-4E223498171E}" destId="{4995BF61-C357-46D1-8FBF-41A9E5F7706B}" srcOrd="1" destOrd="0" presId="urn:microsoft.com/office/officeart/2005/8/layout/cycle4"/>
    <dgm:cxn modelId="{497295F7-5821-4638-8262-E47677DE25FE}" type="presOf" srcId="{FA1F46E6-038C-4A47-91D3-4E223498171E}" destId="{607BDFF8-6D99-4BDA-8E9F-6E167726412E}" srcOrd="0" destOrd="0" presId="urn:microsoft.com/office/officeart/2005/8/layout/cycle4"/>
    <dgm:cxn modelId="{3D15424C-62B5-4460-B21D-9DA3C0599D70}" type="presParOf" srcId="{059722F1-51E2-471A-A65F-0CA05A62D18B}" destId="{14F7315F-CB07-4A3B-A6FF-F4A6649E5D40}" srcOrd="0" destOrd="0" presId="urn:microsoft.com/office/officeart/2005/8/layout/cycle4"/>
    <dgm:cxn modelId="{71DE6E2C-312B-43A8-86E2-A52036CCB010}" type="presParOf" srcId="{14F7315F-CB07-4A3B-A6FF-F4A6649E5D40}" destId="{D5D5EE68-0843-4A53-BB49-59997A461F4D}" srcOrd="0" destOrd="0" presId="urn:microsoft.com/office/officeart/2005/8/layout/cycle4"/>
    <dgm:cxn modelId="{9F873279-B818-4DF7-87FC-199B4A039746}" type="presParOf" srcId="{D5D5EE68-0843-4A53-BB49-59997A461F4D}" destId="{2F49EC3B-C6C0-4901-9A26-6BBBF09848BF}" srcOrd="0" destOrd="0" presId="urn:microsoft.com/office/officeart/2005/8/layout/cycle4"/>
    <dgm:cxn modelId="{4A215051-16EE-4C0D-9CBB-051581B46036}" type="presParOf" srcId="{D5D5EE68-0843-4A53-BB49-59997A461F4D}" destId="{A6CD1BAB-F44E-4E4A-B674-F74F965F2C32}" srcOrd="1" destOrd="0" presId="urn:microsoft.com/office/officeart/2005/8/layout/cycle4"/>
    <dgm:cxn modelId="{895AC911-20B6-4C8A-A1A1-296A86F1CD81}" type="presParOf" srcId="{14F7315F-CB07-4A3B-A6FF-F4A6649E5D40}" destId="{9C3C62EA-B606-44DB-A263-80DB4434EF0F}" srcOrd="1" destOrd="0" presId="urn:microsoft.com/office/officeart/2005/8/layout/cycle4"/>
    <dgm:cxn modelId="{9CDED337-3C58-4658-81E9-6A5CDB76478F}" type="presParOf" srcId="{9C3C62EA-B606-44DB-A263-80DB4434EF0F}" destId="{A04F2D74-9575-496C-82FA-054D0A397DDA}" srcOrd="0" destOrd="0" presId="urn:microsoft.com/office/officeart/2005/8/layout/cycle4"/>
    <dgm:cxn modelId="{BC640278-FA95-4E9A-890D-70CEF946EF44}" type="presParOf" srcId="{9C3C62EA-B606-44DB-A263-80DB4434EF0F}" destId="{EEAB01F7-10C0-41A2-A728-A522C2CB0976}" srcOrd="1" destOrd="0" presId="urn:microsoft.com/office/officeart/2005/8/layout/cycle4"/>
    <dgm:cxn modelId="{C16C802B-C22F-4A04-B946-170B13202AFB}" type="presParOf" srcId="{14F7315F-CB07-4A3B-A6FF-F4A6649E5D40}" destId="{453B97E3-90FD-4071-BAAC-57273375454F}" srcOrd="2" destOrd="0" presId="urn:microsoft.com/office/officeart/2005/8/layout/cycle4"/>
    <dgm:cxn modelId="{C4A93269-EA1E-4691-8BAF-DF50F2271FE1}" type="presParOf" srcId="{453B97E3-90FD-4071-BAAC-57273375454F}" destId="{607BDFF8-6D99-4BDA-8E9F-6E167726412E}" srcOrd="0" destOrd="0" presId="urn:microsoft.com/office/officeart/2005/8/layout/cycle4"/>
    <dgm:cxn modelId="{7C772962-7413-4635-9F76-85AEE55C2635}" type="presParOf" srcId="{453B97E3-90FD-4071-BAAC-57273375454F}" destId="{4995BF61-C357-46D1-8FBF-41A9E5F7706B}" srcOrd="1" destOrd="0" presId="urn:microsoft.com/office/officeart/2005/8/layout/cycle4"/>
    <dgm:cxn modelId="{10B4E4B1-2A2C-45AB-8FF7-01D04F59F1D6}" type="presParOf" srcId="{14F7315F-CB07-4A3B-A6FF-F4A6649E5D40}" destId="{6620C9A2-582D-45BC-B110-D7169E4787B3}" srcOrd="3" destOrd="0" presId="urn:microsoft.com/office/officeart/2005/8/layout/cycle4"/>
    <dgm:cxn modelId="{5E1D0526-6126-44D9-A2F7-750FC181C40C}" type="presParOf" srcId="{6620C9A2-582D-45BC-B110-D7169E4787B3}" destId="{3E823DD7-B760-41D0-A9E0-B4B67DD0C1DC}" srcOrd="0" destOrd="0" presId="urn:microsoft.com/office/officeart/2005/8/layout/cycle4"/>
    <dgm:cxn modelId="{38F56572-FE41-403C-A44E-E8C3C5379A38}" type="presParOf" srcId="{6620C9A2-582D-45BC-B110-D7169E4787B3}" destId="{4D5ED0E7-8B3A-4A10-9045-BE56B0DDA685}" srcOrd="1" destOrd="0" presId="urn:microsoft.com/office/officeart/2005/8/layout/cycle4"/>
    <dgm:cxn modelId="{86261724-74BF-4EF3-B5C8-B863325D0898}" type="presParOf" srcId="{14F7315F-CB07-4A3B-A6FF-F4A6649E5D40}" destId="{2302C93A-7157-4775-8E34-FA8797C26AC7}" srcOrd="4" destOrd="0" presId="urn:microsoft.com/office/officeart/2005/8/layout/cycle4"/>
    <dgm:cxn modelId="{68048ECD-E22D-497C-BFB0-9707044B6D5F}" type="presParOf" srcId="{059722F1-51E2-471A-A65F-0CA05A62D18B}" destId="{AF908BC2-83FB-428A-A0FF-1FE61C1CDDD6}" srcOrd="1" destOrd="0" presId="urn:microsoft.com/office/officeart/2005/8/layout/cycle4"/>
    <dgm:cxn modelId="{C20ECA13-93D1-4458-9930-3629BF7529FF}" type="presParOf" srcId="{AF908BC2-83FB-428A-A0FF-1FE61C1CDDD6}" destId="{A7913F8B-2AB3-47AB-8B43-72D7665C5869}" srcOrd="0" destOrd="0" presId="urn:microsoft.com/office/officeart/2005/8/layout/cycle4"/>
    <dgm:cxn modelId="{378CBB71-A458-4B4D-81B2-390BBE5C87AB}" type="presParOf" srcId="{AF908BC2-83FB-428A-A0FF-1FE61C1CDDD6}" destId="{902BD915-2ED0-4BC2-9D9B-19756C47AB64}" srcOrd="1" destOrd="0" presId="urn:microsoft.com/office/officeart/2005/8/layout/cycle4"/>
    <dgm:cxn modelId="{555DD789-4703-40CB-AE80-8E69FD15F8E8}" type="presParOf" srcId="{AF908BC2-83FB-428A-A0FF-1FE61C1CDDD6}" destId="{D71E43DE-C88E-4925-8900-A0CA38A1F449}" srcOrd="2" destOrd="0" presId="urn:microsoft.com/office/officeart/2005/8/layout/cycle4"/>
    <dgm:cxn modelId="{4805F582-FC65-475A-9E37-2EFFCBDCCBAD}" type="presParOf" srcId="{AF908BC2-83FB-428A-A0FF-1FE61C1CDDD6}" destId="{98ABE4F9-3371-43BA-B3A1-495D0D29F886}" srcOrd="3" destOrd="0" presId="urn:microsoft.com/office/officeart/2005/8/layout/cycle4"/>
    <dgm:cxn modelId="{7C987B8C-5DC1-4964-8862-184D3F097B83}" type="presParOf" srcId="{AF908BC2-83FB-428A-A0FF-1FE61C1CDDD6}" destId="{01E97651-0937-4A1F-AA95-2D9D71C42391}" srcOrd="4" destOrd="0" presId="urn:microsoft.com/office/officeart/2005/8/layout/cycle4"/>
    <dgm:cxn modelId="{674FE612-6334-471F-8F4E-E58667B859D4}" type="presParOf" srcId="{059722F1-51E2-471A-A65F-0CA05A62D18B}" destId="{365D7465-A3CB-4472-87F6-AFE0BE468CB7}" srcOrd="2" destOrd="0" presId="urn:microsoft.com/office/officeart/2005/8/layout/cycle4"/>
    <dgm:cxn modelId="{002F855C-5063-46D9-96B1-9898E718D709}" type="presParOf" srcId="{059722F1-51E2-471A-A65F-0CA05A62D18B}" destId="{8186B26F-0730-49D8-9689-04C2E7E6441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94C64-83D1-4950-B8E2-EA9CCFAFD0DB}">
      <dsp:nvSpPr>
        <dsp:cNvPr id="0" name=""/>
        <dsp:cNvSpPr/>
      </dsp:nvSpPr>
      <dsp:spPr>
        <a:xfrm>
          <a:off x="1616709" y="0"/>
          <a:ext cx="2425065" cy="18811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100" kern="1200" dirty="0" smtClean="0"/>
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100" kern="1200" dirty="0"/>
        </a:p>
      </dsp:txBody>
      <dsp:txXfrm>
        <a:off x="1616709" y="235138"/>
        <a:ext cx="1719650" cy="1410830"/>
      </dsp:txXfrm>
    </dsp:sp>
    <dsp:sp modelId="{B9E31AC7-2D59-4F0A-BBC0-A7879B471FF9}">
      <dsp:nvSpPr>
        <dsp:cNvPr id="0" name=""/>
        <dsp:cNvSpPr/>
      </dsp:nvSpPr>
      <dsp:spPr>
        <a:xfrm>
          <a:off x="0" y="482"/>
          <a:ext cx="1616710" cy="188110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доходы</a:t>
          </a:r>
          <a:endParaRPr lang="ru-RU" sz="2700" kern="1200" dirty="0"/>
        </a:p>
      </dsp:txBody>
      <dsp:txXfrm>
        <a:off x="78921" y="79403"/>
        <a:ext cx="1458868" cy="1723264"/>
      </dsp:txXfrm>
    </dsp:sp>
    <dsp:sp modelId="{B1A3BA5F-64C3-4E83-AA10-D49C75A56980}">
      <dsp:nvSpPr>
        <dsp:cNvPr id="0" name=""/>
        <dsp:cNvSpPr/>
      </dsp:nvSpPr>
      <dsp:spPr>
        <a:xfrm>
          <a:off x="1616709" y="2070181"/>
          <a:ext cx="2425065" cy="18811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направляемые из бюджета денежные средства (финансовое обеспечение социальных  обязательств муниципальных учреждений, дорожное хозяйство, ЖКХ, капитальное строительство и др.)</a:t>
          </a:r>
          <a:endParaRPr lang="ru-RU" sz="1100" kern="1200" dirty="0"/>
        </a:p>
      </dsp:txBody>
      <dsp:txXfrm>
        <a:off x="1616709" y="2305319"/>
        <a:ext cx="1719650" cy="1410830"/>
      </dsp:txXfrm>
    </dsp:sp>
    <dsp:sp modelId="{87B1C45C-B79D-48AA-9E78-5F7A0289A58B}">
      <dsp:nvSpPr>
        <dsp:cNvPr id="0" name=""/>
        <dsp:cNvSpPr/>
      </dsp:nvSpPr>
      <dsp:spPr>
        <a:xfrm>
          <a:off x="0" y="2069699"/>
          <a:ext cx="1616710" cy="1881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расходы</a:t>
          </a:r>
          <a:endParaRPr lang="ru-RU" sz="2700" kern="1200" dirty="0"/>
        </a:p>
      </dsp:txBody>
      <dsp:txXfrm>
        <a:off x="78921" y="2148620"/>
        <a:ext cx="1458868" cy="1723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DC256-F91D-4799-95E3-52080F70C936}">
      <dsp:nvSpPr>
        <dsp:cNvPr id="0" name=""/>
        <dsp:cNvSpPr/>
      </dsp:nvSpPr>
      <dsp:spPr>
        <a:xfrm rot="5400000">
          <a:off x="-261614" y="264548"/>
          <a:ext cx="1744095" cy="1220867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</a:t>
          </a:r>
          <a:endParaRPr lang="ru-RU" sz="1500" kern="1200" dirty="0"/>
        </a:p>
      </dsp:txBody>
      <dsp:txXfrm rot="-5400000">
        <a:off x="1" y="613368"/>
        <a:ext cx="1220867" cy="523228"/>
      </dsp:txXfrm>
    </dsp:sp>
    <dsp:sp modelId="{E1B30817-8AD9-4FA5-BCBA-81AD79554ABF}">
      <dsp:nvSpPr>
        <dsp:cNvPr id="0" name=""/>
        <dsp:cNvSpPr/>
      </dsp:nvSpPr>
      <dsp:spPr>
        <a:xfrm rot="5400000">
          <a:off x="4153230" y="-2929428"/>
          <a:ext cx="1133662" cy="6998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Обязательное опубликование в средствах массовой информации (СМИ)утвержденных бюджетов и отчетов об их исполнении.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20868" y="58275"/>
        <a:ext cx="6943047" cy="1022980"/>
      </dsp:txXfrm>
    </dsp:sp>
    <dsp:sp modelId="{888DA071-9EDE-45F8-828A-3A1B131610F2}">
      <dsp:nvSpPr>
        <dsp:cNvPr id="0" name=""/>
        <dsp:cNvSpPr/>
      </dsp:nvSpPr>
      <dsp:spPr>
        <a:xfrm rot="5400000">
          <a:off x="-261614" y="1816134"/>
          <a:ext cx="1744095" cy="1220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</a:t>
          </a:r>
          <a:endParaRPr lang="ru-RU" sz="1500" kern="1200" dirty="0"/>
        </a:p>
      </dsp:txBody>
      <dsp:txXfrm rot="-5400000">
        <a:off x="1" y="2164954"/>
        <a:ext cx="1220867" cy="523228"/>
      </dsp:txXfrm>
    </dsp:sp>
    <dsp:sp modelId="{07F06663-7306-47CE-9E38-5A562FB88251}">
      <dsp:nvSpPr>
        <dsp:cNvPr id="0" name=""/>
        <dsp:cNvSpPr/>
      </dsp:nvSpPr>
      <dsp:spPr>
        <a:xfrm rot="5400000">
          <a:off x="4153230" y="-1377843"/>
          <a:ext cx="1133662" cy="6998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Обязательную открытость для общества и СМИ проектов бюджетов, процедур рассмотрения и принятия решений по проектам бюджетов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20868" y="1609860"/>
        <a:ext cx="6943047" cy="1022980"/>
      </dsp:txXfrm>
    </dsp:sp>
    <dsp:sp modelId="{4ED044AA-9F2C-4F6B-9C9B-3842D03FA35F}">
      <dsp:nvSpPr>
        <dsp:cNvPr id="0" name=""/>
        <dsp:cNvSpPr/>
      </dsp:nvSpPr>
      <dsp:spPr>
        <a:xfrm rot="5400000">
          <a:off x="-251273" y="3370654"/>
          <a:ext cx="1744095" cy="1220867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0342" y="3719474"/>
        <a:ext cx="1220867" cy="523228"/>
      </dsp:txXfrm>
    </dsp:sp>
    <dsp:sp modelId="{D86C1047-69FD-400B-91D8-BFAE81FF82BB}">
      <dsp:nvSpPr>
        <dsp:cNvPr id="0" name=""/>
        <dsp:cNvSpPr/>
      </dsp:nvSpPr>
      <dsp:spPr>
        <a:xfrm rot="5400000">
          <a:off x="4153230" y="173742"/>
          <a:ext cx="1133662" cy="6998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Стабильность и (или)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	</a:t>
          </a:r>
          <a:r>
            <a:rPr lang="ru-RU" sz="1800" kern="1200" dirty="0" smtClean="0"/>
            <a:t>			</a:t>
          </a:r>
          <a:endParaRPr lang="ru-RU" sz="1800" kern="1200" dirty="0"/>
        </a:p>
      </dsp:txBody>
      <dsp:txXfrm rot="-5400000">
        <a:off x="1220868" y="3161446"/>
        <a:ext cx="6943047" cy="1022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87D28-A718-4DA6-B0AB-3C45C126A251}">
      <dsp:nvSpPr>
        <dsp:cNvPr id="0" name=""/>
        <dsp:cNvSpPr/>
      </dsp:nvSpPr>
      <dsp:spPr>
        <a:xfrm>
          <a:off x="2892816" y="1042259"/>
          <a:ext cx="2510495" cy="25104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Бюджетный процесс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0469" y="1409912"/>
        <a:ext cx="1775189" cy="1775189"/>
      </dsp:txXfrm>
    </dsp:sp>
    <dsp:sp modelId="{0DC87BC5-A7CE-4602-B55B-83C6BFEC633F}">
      <dsp:nvSpPr>
        <dsp:cNvPr id="0" name=""/>
        <dsp:cNvSpPr/>
      </dsp:nvSpPr>
      <dsp:spPr>
        <a:xfrm>
          <a:off x="2312308" y="-34077"/>
          <a:ext cx="3671511" cy="1393349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РАЗРАБОТКА ПРОГНОЗА СОЦИАЛЬНО-ЭКОНОМИЧЕСКОГО РАЗВИТИЯ МО НА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ОЧЕРЕДНОЙ ФИНАНСОВЫЙ ГОД И ПЛАНОВЫЙ ПЕРИОД, РАЗРАБОТКА ДОКУМЕНТОВ И</a:t>
          </a:r>
          <a:r>
            <a:rPr lang="en-US" sz="1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МАТЕРИАЛОВ, НЕОБХОДИМЫХ ДЛЯ ФОРМИРОВАНИЯ БЮДЖЕТА (Органы местного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самоуправления, финансовые Органы)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49988" y="169974"/>
        <a:ext cx="2596151" cy="985247"/>
      </dsp:txXfrm>
    </dsp:sp>
    <dsp:sp modelId="{C68FBCF6-1C3C-49B5-9659-B28CE1F51939}">
      <dsp:nvSpPr>
        <dsp:cNvPr id="0" name=""/>
        <dsp:cNvSpPr/>
      </dsp:nvSpPr>
      <dsp:spPr>
        <a:xfrm>
          <a:off x="5181318" y="1756806"/>
          <a:ext cx="2779155" cy="1255247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СОСТАВЛЕНИЕ ПРОЕКТА БЮДЖЕТА (орган местного самоуправления – администрация МО)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РАССМОТРЕНИЕ И УТВЕРЖДЕНИЕ БЮДЖЕТА (представительный орган местного самоуправления Совет народных депутатов</a:t>
          </a:r>
          <a:r>
            <a:rPr lang="ru-RU" sz="1000" kern="1200" dirty="0" smtClean="0"/>
            <a:t>)</a:t>
          </a:r>
          <a:endParaRPr lang="ru-RU" sz="1000" kern="1200" dirty="0"/>
        </a:p>
      </dsp:txBody>
      <dsp:txXfrm>
        <a:off x="5588316" y="1940633"/>
        <a:ext cx="1965159" cy="887593"/>
      </dsp:txXfrm>
    </dsp:sp>
    <dsp:sp modelId="{5AA3897D-11E9-48C2-B794-1F670912DB87}">
      <dsp:nvSpPr>
        <dsp:cNvPr id="0" name=""/>
        <dsp:cNvSpPr/>
      </dsp:nvSpPr>
      <dsp:spPr>
        <a:xfrm>
          <a:off x="1980490" y="3304792"/>
          <a:ext cx="4335148" cy="1255247"/>
        </a:xfrm>
        <a:prstGeom prst="ellipse">
          <a:avLst/>
        </a:prstGeom>
        <a:solidFill>
          <a:srgbClr val="00B05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ИСПОЛНЕНИЕ БЮДЖЕТА, ОСУЩЕСТВЛЕНИЕ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БЮДЖЕТНОГО УЧЕТА (Органы местного самоуправления, финансовые органы)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5358" y="3488619"/>
        <a:ext cx="3065412" cy="887593"/>
      </dsp:txXfrm>
    </dsp:sp>
    <dsp:sp modelId="{FFF4B477-411A-49AE-8E9B-84B80B25E168}">
      <dsp:nvSpPr>
        <dsp:cNvPr id="0" name=""/>
        <dsp:cNvSpPr/>
      </dsp:nvSpPr>
      <dsp:spPr>
        <a:xfrm>
          <a:off x="129989" y="1684766"/>
          <a:ext cx="2912211" cy="1222824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УТВЕРЖДЕНИЕ ОТЧЕТА ОБ ИСПОЛНЕНИИ БЮДЖЕТА(представительный орган местного самоуправления 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ОРГАНИЗАЦИЯ И ОСУЩЕСТВЛЕНИЕ МУНИЦИПАЛЬНОГО ФИНАНСОВОГО КОНТРОЛЯ(Контрольно-счетная палата и органы местного Самоуправления</a:t>
          </a:r>
          <a:r>
            <a:rPr lang="ru-RU" sz="1000" kern="1200" dirty="0" smtClean="0"/>
            <a:t>)</a:t>
          </a:r>
          <a:endParaRPr lang="ru-RU" sz="1000" kern="1200" dirty="0"/>
        </a:p>
      </dsp:txBody>
      <dsp:txXfrm>
        <a:off x="556472" y="1863844"/>
        <a:ext cx="2059245" cy="864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0B18E-DBFC-4EDA-BA82-BE038779DC71}">
      <dsp:nvSpPr>
        <dsp:cNvPr id="0" name=""/>
        <dsp:cNvSpPr/>
      </dsp:nvSpPr>
      <dsp:spPr>
        <a:xfrm>
          <a:off x="0" y="0"/>
          <a:ext cx="8227711" cy="122117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67" y="35767"/>
        <a:ext cx="8156177" cy="1149640"/>
      </dsp:txXfrm>
    </dsp:sp>
    <dsp:sp modelId="{93B305A5-53B5-47E7-984A-A5086E7286C8}">
      <dsp:nvSpPr>
        <dsp:cNvPr id="0" name=""/>
        <dsp:cNvSpPr/>
      </dsp:nvSpPr>
      <dsp:spPr>
        <a:xfrm>
          <a:off x="0" y="1396752"/>
          <a:ext cx="5364103" cy="725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Налоговые и неналоговые доходы</a:t>
          </a:r>
          <a:r>
            <a:rPr lang="ru-RU" sz="1500" kern="1200" dirty="0" smtClean="0"/>
            <a:t>	</a:t>
          </a:r>
          <a:endParaRPr lang="ru-RU" sz="1500" kern="1200" dirty="0"/>
        </a:p>
      </dsp:txBody>
      <dsp:txXfrm>
        <a:off x="21251" y="1418003"/>
        <a:ext cx="5321601" cy="683058"/>
      </dsp:txXfrm>
    </dsp:sp>
    <dsp:sp modelId="{423CAC72-D085-4CA2-A58F-AFDD42502543}">
      <dsp:nvSpPr>
        <dsp:cNvPr id="0" name=""/>
        <dsp:cNvSpPr/>
      </dsp:nvSpPr>
      <dsp:spPr>
        <a:xfrm>
          <a:off x="8975" y="2383684"/>
          <a:ext cx="2626887" cy="214143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Поступления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от уплаты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федеральных, региональных 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местных налогов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и сборов,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предусмотренных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Налоговым кодексом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Российской Федерац</a:t>
          </a:r>
          <a:r>
            <a:rPr lang="ru-RU" sz="1200" kern="1200" dirty="0" smtClean="0"/>
            <a:t>ии</a:t>
          </a:r>
          <a:endParaRPr lang="ru-RU" sz="1200" kern="1200" dirty="0"/>
        </a:p>
      </dsp:txBody>
      <dsp:txXfrm>
        <a:off x="71695" y="2446404"/>
        <a:ext cx="2501447" cy="2015994"/>
      </dsp:txXfrm>
    </dsp:sp>
    <dsp:sp modelId="{54FF9FFE-09C1-436E-AD18-A4B293D382B0}">
      <dsp:nvSpPr>
        <dsp:cNvPr id="0" name=""/>
        <dsp:cNvSpPr/>
      </dsp:nvSpPr>
      <dsp:spPr>
        <a:xfrm>
          <a:off x="2765341" y="2384528"/>
          <a:ext cx="2626887" cy="214143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Поступления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от уплаты иных платежей и сборов,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установленных законодательством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Российской Федерации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8061" y="2447248"/>
        <a:ext cx="2501447" cy="2015994"/>
      </dsp:txXfrm>
    </dsp:sp>
    <dsp:sp modelId="{F62BC738-B4AD-4B23-A88D-4F5140F301E2}">
      <dsp:nvSpPr>
        <dsp:cNvPr id="0" name=""/>
        <dsp:cNvSpPr/>
      </dsp:nvSpPr>
      <dsp:spPr>
        <a:xfrm>
          <a:off x="5593737" y="1440070"/>
          <a:ext cx="2626887" cy="725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 (межбюджетные трансферты</a:t>
          </a:r>
          <a:r>
            <a:rPr lang="ru-RU" sz="1500" kern="1200" dirty="0" smtClean="0"/>
            <a:t>)</a:t>
          </a:r>
          <a:endParaRPr lang="ru-RU" sz="1500" kern="1200" dirty="0"/>
        </a:p>
      </dsp:txBody>
      <dsp:txXfrm>
        <a:off x="5614988" y="1461321"/>
        <a:ext cx="2584385" cy="683058"/>
      </dsp:txXfrm>
    </dsp:sp>
    <dsp:sp modelId="{6ECF6D98-1341-4164-8D31-71FFF79B8993}">
      <dsp:nvSpPr>
        <dsp:cNvPr id="0" name=""/>
        <dsp:cNvSpPr/>
      </dsp:nvSpPr>
      <dsp:spPr>
        <a:xfrm>
          <a:off x="5593737" y="2383684"/>
          <a:ext cx="2626887" cy="214143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Поступления от других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бюджетов бюджетной системы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Российской Федерации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(межбюджетные трансферты 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виде дотаций, субсидий 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субвенций)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Поступления от организаций 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граждан (кроме налоговых 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неналоговых доходов</a:t>
          </a:r>
          <a:r>
            <a:rPr lang="ru-RU" sz="1200" kern="1200" dirty="0" smtClean="0"/>
            <a:t>)</a:t>
          </a:r>
          <a:endParaRPr lang="ru-RU" sz="1200" kern="1200" dirty="0"/>
        </a:p>
      </dsp:txBody>
      <dsp:txXfrm>
        <a:off x="5656457" y="2446404"/>
        <a:ext cx="2501447" cy="20159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BDFF8-6D99-4BDA-8E9F-6E167726412E}">
      <dsp:nvSpPr>
        <dsp:cNvPr id="0" name=""/>
        <dsp:cNvSpPr/>
      </dsp:nvSpPr>
      <dsp:spPr>
        <a:xfrm>
          <a:off x="4608034" y="2168471"/>
          <a:ext cx="3506794" cy="12980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предоставляются в случаях и порядке, предусмотренных законами и иными нормативными правовыми актами</a:t>
          </a:r>
          <a:endParaRPr lang="ru-RU" sz="1200" kern="1200" dirty="0"/>
        </a:p>
      </dsp:txBody>
      <dsp:txXfrm>
        <a:off x="5688585" y="2521489"/>
        <a:ext cx="2397730" cy="916490"/>
      </dsp:txXfrm>
    </dsp:sp>
    <dsp:sp modelId="{3E823DD7-B760-41D0-A9E0-B4B67DD0C1DC}">
      <dsp:nvSpPr>
        <dsp:cNvPr id="0" name=""/>
        <dsp:cNvSpPr/>
      </dsp:nvSpPr>
      <dsp:spPr>
        <a:xfrm>
          <a:off x="43337" y="2385532"/>
          <a:ext cx="3554457" cy="11137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предоставляются на выполнение переданных полномочий</a:t>
          </a:r>
          <a:endParaRPr lang="ru-RU" sz="1200" kern="1200" dirty="0"/>
        </a:p>
      </dsp:txBody>
      <dsp:txXfrm>
        <a:off x="67803" y="2688445"/>
        <a:ext cx="2439187" cy="786410"/>
      </dsp:txXfrm>
    </dsp:sp>
    <dsp:sp modelId="{A04F2D74-9575-496C-82FA-054D0A397DDA}">
      <dsp:nvSpPr>
        <dsp:cNvPr id="0" name=""/>
        <dsp:cNvSpPr/>
      </dsp:nvSpPr>
      <dsp:spPr>
        <a:xfrm>
          <a:off x="4678186" y="5830"/>
          <a:ext cx="3551413" cy="11137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предоставляются в целях софинансирования расходных обязательств, возникающих при выполнении  полномочий</a:t>
          </a:r>
          <a:endParaRPr lang="ru-RU" sz="1200" kern="1200" dirty="0"/>
        </a:p>
      </dsp:txBody>
      <dsp:txXfrm>
        <a:off x="5768076" y="30296"/>
        <a:ext cx="2437057" cy="786410"/>
      </dsp:txXfrm>
    </dsp:sp>
    <dsp:sp modelId="{2F49EC3B-C6C0-4901-9A26-6BBBF09848BF}">
      <dsp:nvSpPr>
        <dsp:cNvPr id="0" name=""/>
        <dsp:cNvSpPr/>
      </dsp:nvSpPr>
      <dsp:spPr>
        <a:xfrm>
          <a:off x="0" y="5830"/>
          <a:ext cx="3620516" cy="11137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предоставляются на безвозмездной и безвозвратной основе без установления направлений и условий их использования</a:t>
          </a:r>
          <a:endParaRPr lang="ru-RU" sz="1200" kern="1200" dirty="0"/>
        </a:p>
      </dsp:txBody>
      <dsp:txXfrm>
        <a:off x="24466" y="30296"/>
        <a:ext cx="2485429" cy="786410"/>
      </dsp:txXfrm>
    </dsp:sp>
    <dsp:sp modelId="{A7913F8B-2AB3-47AB-8B43-72D7665C5869}">
      <dsp:nvSpPr>
        <dsp:cNvPr id="0" name=""/>
        <dsp:cNvSpPr/>
      </dsp:nvSpPr>
      <dsp:spPr>
        <a:xfrm>
          <a:off x="2564261" y="212029"/>
          <a:ext cx="1507097" cy="1507097"/>
        </a:xfrm>
        <a:prstGeom prst="pieWedg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Дотации</a:t>
          </a:r>
          <a:r>
            <a:rPr lang="ru-RU" sz="1000" kern="1200" dirty="0" smtClean="0"/>
            <a:t>	</a:t>
          </a:r>
          <a:endParaRPr lang="ru-RU" sz="1000" kern="1200" dirty="0"/>
        </a:p>
      </dsp:txBody>
      <dsp:txXfrm>
        <a:off x="3005679" y="653447"/>
        <a:ext cx="1065679" cy="1065679"/>
      </dsp:txXfrm>
    </dsp:sp>
    <dsp:sp modelId="{902BD915-2ED0-4BC2-9D9B-19756C47AB64}">
      <dsp:nvSpPr>
        <dsp:cNvPr id="0" name=""/>
        <dsp:cNvSpPr/>
      </dsp:nvSpPr>
      <dsp:spPr>
        <a:xfrm rot="5400000">
          <a:off x="4149605" y="222292"/>
          <a:ext cx="1507097" cy="1507097"/>
        </a:xfrm>
        <a:prstGeom prst="pieWedg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субсидии</a:t>
          </a:r>
          <a:endParaRPr lang="ru-RU" sz="1400" kern="1200" dirty="0"/>
        </a:p>
      </dsp:txBody>
      <dsp:txXfrm rot="-5400000">
        <a:off x="4149605" y="663710"/>
        <a:ext cx="1065679" cy="1065679"/>
      </dsp:txXfrm>
    </dsp:sp>
    <dsp:sp modelId="{D71E43DE-C88E-4925-8900-A0CA38A1F449}">
      <dsp:nvSpPr>
        <dsp:cNvPr id="0" name=""/>
        <dsp:cNvSpPr/>
      </dsp:nvSpPr>
      <dsp:spPr>
        <a:xfrm rot="10800000">
          <a:off x="4042797" y="1728198"/>
          <a:ext cx="1661242" cy="1507097"/>
        </a:xfrm>
        <a:prstGeom prst="pieWedg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Иные межбюджетные трансферты</a:t>
          </a:r>
          <a:endParaRPr lang="ru-RU" sz="1400" kern="1200" dirty="0"/>
        </a:p>
      </dsp:txBody>
      <dsp:txXfrm rot="10800000">
        <a:off x="4042797" y="1728198"/>
        <a:ext cx="1174675" cy="1065679"/>
      </dsp:txXfrm>
    </dsp:sp>
    <dsp:sp modelId="{98ABE4F9-3371-43BA-B3A1-495D0D29F886}">
      <dsp:nvSpPr>
        <dsp:cNvPr id="0" name=""/>
        <dsp:cNvSpPr/>
      </dsp:nvSpPr>
      <dsp:spPr>
        <a:xfrm rot="16200000">
          <a:off x="2530622" y="1728198"/>
          <a:ext cx="1507097" cy="150709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субвенции</a:t>
          </a:r>
          <a:endParaRPr lang="ru-RU" sz="1400" kern="1200" dirty="0"/>
        </a:p>
      </dsp:txBody>
      <dsp:txXfrm rot="5400000">
        <a:off x="2972040" y="1728198"/>
        <a:ext cx="1065679" cy="1065679"/>
      </dsp:txXfrm>
    </dsp:sp>
    <dsp:sp modelId="{365D7465-A3CB-4472-87F6-AFE0BE468CB7}">
      <dsp:nvSpPr>
        <dsp:cNvPr id="0" name=""/>
        <dsp:cNvSpPr/>
      </dsp:nvSpPr>
      <dsp:spPr>
        <a:xfrm>
          <a:off x="3854625" y="1450942"/>
          <a:ext cx="520348" cy="452477"/>
        </a:xfrm>
        <a:prstGeom prst="actionButtonBlank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86B26F-0730-49D8-9689-04C2E7E6441D}">
      <dsp:nvSpPr>
        <dsp:cNvPr id="0" name=""/>
        <dsp:cNvSpPr/>
      </dsp:nvSpPr>
      <dsp:spPr>
        <a:xfrm rot="10800000">
          <a:off x="3826766" y="1440157"/>
          <a:ext cx="520348" cy="452477"/>
        </a:xfrm>
        <a:prstGeom prst="actionButtonBlank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8AA1EB-B248-4B1C-9A1F-2730CC147494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131EA4-6C01-49D5-91D3-D1D304247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14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hangingPunct="0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65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31EA4-6C01-49D5-91D3-D1D30424705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80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31EA4-6C01-49D5-91D3-D1D30424705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9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74C7-009E-463F-869E-BB1630ABE437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2154D-B5A0-4543-99A9-213C9EB8E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847AA-EB52-46DB-957F-2B97F523342D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7F54-80A8-4D5D-A8CF-EF21362CA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1034-9A0E-44D4-A3F7-97C67906EE50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C5D4-3B66-4328-B828-E808CA198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1DF3-DD97-4295-B1F6-DC5E669B2844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6FB4-5A18-48B1-A7C4-EC47125BF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1322-69F8-4FFC-96F9-7159CD1478EA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01C1A-E27F-40E9-8951-DC9F837E3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B74AA-62D9-44CF-A0B2-CFF78BFFC263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848B-F9C1-4B39-A511-EE85B1308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03FA-B90C-4756-97DD-00311AAA1F6B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BC183-99F3-43C0-A98E-59246D023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B20B5-CC73-471F-ACC7-933E54AD783E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36D74-07E9-4763-82D1-5B6B289D7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3F62C-736D-461F-A879-B6761D316147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97D42-8926-444D-92CF-21FD26840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C480-BA34-452E-8253-BAFE29D66A9B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54D-C93D-4F15-8AF8-64FA4E79F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0E18-BFE3-4449-A0F5-757435B3F3F5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3146-D1A9-4244-9886-C8AA295B3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AC121A-C0D1-4D53-98BA-6A21717C2770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6848AD-16ED-4A53-98D7-87366728B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827088" y="765175"/>
            <a:ext cx="7772400" cy="147002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2357438"/>
            <a:ext cx="6624638" cy="30956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решению совета народных депутатов муниципального образования поселок Уршельский (сельское поселение) Гусь-Хрустального района Владимирской области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48 от 28.12.2022 года «О бюджете муниципального образования поселок Уршельский (сельское поселение) Гусь-Хрустального района Владимирской области на 2023 год и плановый период 2024 и 2025 годов»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z="1800" b="1" i="1" smtClean="0"/>
              <a:t>Межбюджетные трансферты</a:t>
            </a:r>
            <a:br>
              <a:rPr lang="ru-RU" sz="1800" b="1" i="1" smtClean="0"/>
            </a:br>
            <a:r>
              <a:rPr lang="ru-RU" sz="1800" b="1" i="1" smtClean="0"/>
              <a:t>это денежные средства, передаваемые из одного бюджета бюджетной системы Российской Федерации другому</a:t>
            </a:r>
          </a:p>
        </p:txBody>
      </p:sp>
      <p:graphicFrame>
        <p:nvGraphicFramePr>
          <p:cNvPr id="4" name="Объект 3">
            <a:hlinkClick r:id="" action="ppaction://noaction" highlightClick="1"/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68761"/>
          <a:ext cx="82296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60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53441"/>
              </p:ext>
            </p:extLst>
          </p:nvPr>
        </p:nvGraphicFramePr>
        <p:xfrm>
          <a:off x="395288" y="4840288"/>
          <a:ext cx="8137525" cy="1728788"/>
        </p:xfrm>
        <a:graphic>
          <a:graphicData uri="http://schemas.openxmlformats.org/drawingml/2006/table">
            <a:tbl>
              <a:tblPr/>
              <a:tblGrid>
                <a:gridCol w="671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Межбюджетные трансферты, тыс. рублей, на 202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год, в том числе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16 225,4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Дотация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7 667,0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1 698,5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6 467,9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РАСХОДЫ  БЮДЖЕТА</a:t>
            </a:r>
          </a:p>
        </p:txBody>
      </p:sp>
      <p:graphicFrame>
        <p:nvGraphicFramePr>
          <p:cNvPr id="25604" name="Object 4"/>
          <p:cNvGraphicFramePr>
            <a:graphicFrameLocks noGrp="1"/>
          </p:cNvGraphicFramePr>
          <p:nvPr>
            <p:ph idx="1"/>
          </p:nvPr>
        </p:nvGraphicFramePr>
        <p:xfrm>
          <a:off x="684213" y="2133600"/>
          <a:ext cx="7043737" cy="284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Диаграмма" r:id="rId3" imgW="7086668" imgH="2867130" progId="Excel.Chart.8">
                  <p:embed/>
                </p:oleObj>
              </mc:Choice>
              <mc:Fallback>
                <p:oleObj name="Диаграмма" r:id="rId3" imgW="7086668" imgH="2867130" progId="Excel.Chart.8">
                  <p:embed/>
                  <p:pic>
                    <p:nvPicPr>
                      <p:cNvPr id="0" name="Picture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133600"/>
                        <a:ext cx="7043737" cy="284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Расходы бюджета</a:t>
            </a:r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17638"/>
            <a:ext cx="8229600" cy="3595687"/>
          </a:xfrm>
          <a:solidFill>
            <a:srgbClr val="00B0F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kern="0" dirty="0">
                <a:solidFill>
                  <a:srgbClr val="34AC8A"/>
                </a:solidFill>
                <a:latin typeface="Constantia" pitchFamily="18" charset="0"/>
              </a:rPr>
              <a:t>Расходы </a:t>
            </a:r>
            <a:r>
              <a:rPr lang="ru-RU" sz="2000" b="1" kern="0" dirty="0" smtClean="0">
                <a:solidFill>
                  <a:srgbClr val="34AC8A"/>
                </a:solidFill>
                <a:latin typeface="Constantia" pitchFamily="18" charset="0"/>
              </a:rPr>
              <a:t>бюджета</a:t>
            </a:r>
            <a:r>
              <a:rPr lang="ru-RU" sz="2000" b="1" kern="0" dirty="0">
                <a:solidFill>
                  <a:srgbClr val="4E67C7"/>
                </a:solidFill>
                <a:latin typeface="Constantia" pitchFamily="18" charset="0"/>
              </a:rPr>
              <a:t/>
            </a:r>
            <a:br>
              <a:rPr lang="ru-RU" sz="2000" b="1" kern="0" dirty="0">
                <a:solidFill>
                  <a:srgbClr val="4E67C7"/>
                </a:solidFill>
                <a:latin typeface="Constantia" pitchFamily="18" charset="0"/>
              </a:rPr>
            </a:br>
            <a:r>
              <a:rPr lang="ru-RU" sz="2000" b="1" kern="0" dirty="0">
                <a:solidFill>
                  <a:srgbClr val="34AC8A"/>
                </a:solidFill>
                <a:latin typeface="Constantia" pitchFamily="18" charset="0"/>
              </a:rPr>
              <a:t>по разделам бюджетной классификации расходов бюджетов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330196"/>
              </p:ext>
            </p:extLst>
          </p:nvPr>
        </p:nvGraphicFramePr>
        <p:xfrm>
          <a:off x="1331640" y="1556792"/>
          <a:ext cx="6264697" cy="4615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5337">
                  <a:extLst>
                    <a:ext uri="{9D8B030D-6E8A-4147-A177-3AD203B41FA5}">
                      <a16:colId xmlns:a16="http://schemas.microsoft.com/office/drawing/2014/main" val="3849018227"/>
                    </a:ext>
                  </a:extLst>
                </a:gridCol>
                <a:gridCol w="973120">
                  <a:extLst>
                    <a:ext uri="{9D8B030D-6E8A-4147-A177-3AD203B41FA5}">
                      <a16:colId xmlns:a16="http://schemas.microsoft.com/office/drawing/2014/main" val="1254419207"/>
                    </a:ext>
                  </a:extLst>
                </a:gridCol>
                <a:gridCol w="973120">
                  <a:extLst>
                    <a:ext uri="{9D8B030D-6E8A-4147-A177-3AD203B41FA5}">
                      <a16:colId xmlns:a16="http://schemas.microsoft.com/office/drawing/2014/main" val="1841997198"/>
                    </a:ext>
                  </a:extLst>
                </a:gridCol>
                <a:gridCol w="973120">
                  <a:extLst>
                    <a:ext uri="{9D8B030D-6E8A-4147-A177-3AD203B41FA5}">
                      <a16:colId xmlns:a16="http://schemas.microsoft.com/office/drawing/2014/main" val="4209208966"/>
                    </a:ext>
                  </a:extLst>
                </a:gridCol>
              </a:tblGrid>
              <a:tr h="294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19064"/>
                  </a:ext>
                </a:extLst>
              </a:tr>
              <a:tr h="137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707385"/>
                  </a:ext>
                </a:extLst>
              </a:tr>
              <a:tr h="4183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Раздел "Общегосударственные вопросы"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963,50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907,2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757,2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61558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Раздел "Национальная оборона"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289,6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302,3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312,6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38994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Раздел "Национальная безопасность и правоохранительная деятельность"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243,0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46266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Раздел "Национальная экономика"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2 739,0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28572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Раздел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Жилищно-коммунальное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хозяйство"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1 788,5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287,9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4 687,3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4764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Раздел "Культура, кинематография"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12 244,3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9 380,7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9 280,7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04197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Раздел "Социальная политика"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228,0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228,0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228,0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82943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Раздел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25514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Раздел "Средства массовой информации"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481649"/>
                  </a:ext>
                </a:extLst>
              </a:tr>
              <a:tr h="294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25 541,9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18 207,1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21 336,8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447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4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296988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Муниципальные целевые программы на</a:t>
            </a:r>
            <a:r>
              <a:rPr lang="ru-RU" sz="2800" dirty="0" smtClean="0">
                <a:latin typeface="Arial" charset="0"/>
              </a:rPr>
              <a:t> 2022</a:t>
            </a:r>
            <a:r>
              <a:rPr lang="ru-RU" sz="2800" dirty="0" smtClean="0"/>
              <a:t>  год</a:t>
            </a:r>
          </a:p>
        </p:txBody>
      </p:sp>
      <p:graphicFrame>
        <p:nvGraphicFramePr>
          <p:cNvPr id="27692" name="Group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871152"/>
              </p:ext>
            </p:extLst>
          </p:nvPr>
        </p:nvGraphicFramePr>
        <p:xfrm>
          <a:off x="457201" y="836613"/>
          <a:ext cx="8229600" cy="5489848"/>
        </p:xfrm>
        <a:graphic>
          <a:graphicData uri="http://schemas.openxmlformats.org/drawingml/2006/table">
            <a:tbl>
              <a:tblPr/>
              <a:tblGrid>
                <a:gridCol w="6778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Наименование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Сумма 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Муниципальная программа «Сохранение и развитие сферы культуры муниципального образования поселок  Уршельский на 2021-2025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6 690,4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Муниципальная программа «Обеспечение пожарной безопасности на территории муниципального образования поселок Уршельский (сельское поселение) на 2019-2023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Муниципальная программа «Обеспечение устойчивого сокращения непригодного для проживания жилищного фонда муниципального образования поселок Уршельский на 2018-2023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Муниципальная программа «Развитие малого и среднего предпринимательства  на территории  муниципального образования посёлок Уршельский (сельское поселение) Гусь-Хрустального района на 2019-2021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Муниципальная программа «Благоустройство территории в муниципальном образовании поселок Уршельский в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2019-2023 годах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1 024,3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763"/>
                  </a:ext>
                </a:extLst>
              </a:tr>
              <a:tr h="692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Муниципальная программа «Энергосбережение и повышение энергетической эффективности на территории муниципального образования поселок Уршельский на 2019-2023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Итого программных расходов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7 809,7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Открытые информационные ресурсы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84725"/>
          </a:xfrm>
          <a:solidFill>
            <a:srgbClr val="00B0F0"/>
          </a:solidFill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случае возникновения вопросов Вы можете обратиться в администрацию муниципального образования поселок Уршельский (сельское поселение) Гусь-Хрустального района Владимирской области:</a:t>
            </a:r>
          </a:p>
          <a:p>
            <a:pPr marL="0" indent="0" eaLnBrk="1" hangingPunct="1">
              <a:buFont typeface="Arial" charset="0"/>
              <a:buNone/>
            </a:pPr>
            <a:endParaRPr lang="ru-RU" sz="20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адресу: п. Уршельский, ул. Вознесенского д.3а</a:t>
            </a:r>
          </a:p>
          <a:p>
            <a:pPr marL="0" indent="0" eaLnBrk="1" hangingPunct="1"/>
            <a:endParaRPr lang="ru-RU" sz="2000" smtClean="0"/>
          </a:p>
          <a:p>
            <a:pPr marL="0" indent="0" eaLnBrk="1" hangingPunct="1"/>
            <a:r>
              <a:rPr lang="ru-RU" sz="2000" smtClean="0"/>
              <a:t>по телефону:                                                   по электронной почте:</a:t>
            </a:r>
          </a:p>
          <a:p>
            <a:pPr marL="0" indent="0" eaLnBrk="1" hangingPunct="1"/>
            <a:r>
              <a:rPr lang="ru-RU" sz="2000" smtClean="0"/>
              <a:t>+7(49 241)58-121;58-123; 58-130                   </a:t>
            </a:r>
            <a:r>
              <a:rPr lang="en-US" sz="2000" smtClean="0"/>
              <a:t>admursh@mail</a:t>
            </a:r>
            <a:r>
              <a:rPr lang="ru-RU" sz="2000" smtClean="0"/>
              <a:t>.</a:t>
            </a:r>
            <a:r>
              <a:rPr lang="en-US" sz="2000" smtClean="0"/>
              <a:t>ru</a:t>
            </a:r>
            <a:endParaRPr lang="ru-RU" sz="2000" smtClean="0"/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868863"/>
            <a:ext cx="157956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805363"/>
            <a:ext cx="9318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68313" y="188913"/>
            <a:ext cx="8229600" cy="8509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sz="38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Муниципальное образование поселок Уршельский</a:t>
            </a:r>
            <a:endParaRPr lang="ru-RU" sz="3800" b="1" i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395288" y="1285875"/>
            <a:ext cx="8534400" cy="55721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образование поселок Уршельский  имеет статус сельского поселения.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	В состав территории муниципального образования  поселок Уршельский (сельское поселение) входят 18 населенных пунктов: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-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Аббакумово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Василево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Демино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д. Заболотье, д. Избищи,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Нармуч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д. Острова, д. Савинская,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Синцово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Сулово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Тасино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Тасинский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Тасинский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Бор, д. Тихоново,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Труфаново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п. Уршельский, с.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Эрлекс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Ягодино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             Территория муниципального образования поселок Уршельский входит в состав муниципального образования Гусь-Хрустальный район. 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Численность населения, проживающего на территории муниципального образования менее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167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чел.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 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Площадь территории 1 080,79 кв. км 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 Общая площадь жилищного фонда – 145,5 тыс. кв. м в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т.ч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.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в муниципальной собственности 51,3 тыс. кв. м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- в частной собственности 94,2 тыс. кв. м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Протяженность уличной дорожной сети– 66,61 км.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2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147050" cy="936625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7030A0"/>
                </a:solidFill>
              </a:rPr>
              <a:t>Труд и занятость населения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838" y="981075"/>
            <a:ext cx="8429625" cy="5584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Численность постоянного населения, проживающего на территории муниципального образования  на 01 января 2021 года по данным территориального органа Федеральной службы государственной статистики по  Владимирской области составила 4 264 человек.</a:t>
            </a:r>
          </a:p>
          <a:p>
            <a:pPr algn="just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 территории муниципального образования функционируют: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Общество с ограниченной ответственностью «Красное Эхо» – предприятие по производству и реализации стеклянной тары;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предприятия торговли;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индивидуальные предприниматели;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МКУК «</a:t>
            </a:r>
            <a:r>
              <a:rPr lang="ru-RU" b="1" dirty="0" err="1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Уршельское</a:t>
            </a: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ЦКО»;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бюджетные учреждения – это :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МБОУ </a:t>
            </a:r>
            <a:r>
              <a:rPr lang="ru-RU" b="1" dirty="0" err="1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Уршельская</a:t>
            </a: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средняя общеобразовательная школа;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МБДОУ Детский сад № 45, МБДОУ Детский сад № 7;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ГБУЗ ВО </a:t>
            </a:r>
            <a:r>
              <a:rPr lang="ru-RU" b="1" dirty="0" err="1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Уршельская</a:t>
            </a: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районная больница;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администрация муниципального образования поселка Уршельский.</a:t>
            </a:r>
          </a:p>
          <a:p>
            <a:pPr algn="just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Основной задачей работы  администрации п. Уршельский (сельское поселение) является создание  комфортных и безопасных  условий для проживания и отдыха населения муниципального образования.</a:t>
            </a:r>
          </a:p>
          <a:p>
            <a:pPr algn="just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Для выполнения администрацией своих функций Совет народных депутатов муниципального образования принимает  БЮДЖЕТ .  </a:t>
            </a:r>
            <a:endParaRPr lang="ru-RU" b="1" dirty="0">
              <a:solidFill>
                <a:srgbClr val="2540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-  </a:t>
            </a:r>
            <a:r>
              <a:rPr lang="ru-RU" sz="28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это такое?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28625" y="1857375"/>
            <a:ext cx="4068763" cy="40005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план расходов и доходов на определенный период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для муниципального образования – это основной закон, принятый Советом народных депутатов муниципального образования, состоящий из доходов и расходов, и имеющий законную силу.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sz="quarter" idx="4"/>
          </p:nvPr>
        </p:nvGraphicFramePr>
        <p:xfrm>
          <a:off x="4643438" y="1714500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Принцип прозрачности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19256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5434013"/>
          </a:xfrm>
          <a:solidFill>
            <a:srgbClr val="92D050"/>
          </a:solidFill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ДОХОДЫ   БЮДЖЕТА</a:t>
            </a:r>
            <a:endParaRPr lang="ru-RU" smtClean="0"/>
          </a:p>
        </p:txBody>
      </p:sp>
      <p:pic>
        <p:nvPicPr>
          <p:cNvPr id="21506" name="Picture 8" descr="andrej-nikitin-raskryl-dannye-o-dokhodakh-svoej-semi-v-2018-god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787525"/>
            <a:ext cx="5472113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395288" y="188913"/>
            <a:ext cx="82804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– безвозмездные и безвозвратные поступления денежных средств в бюджет.</a:t>
            </a:r>
          </a:p>
          <a:p>
            <a:pPr algn="just"/>
            <a:r>
              <a:rPr lang="ru-RU" sz="1600" i="1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лиц), штрафы, административные платежи и сборы, финансовая помощь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муниципального образования поселок Уршельский (сельское поселение) Гусь-Хрустального района Владимирской области на 2022 год</a:t>
            </a:r>
          </a:p>
        </p:txBody>
      </p:sp>
      <p:graphicFrame>
        <p:nvGraphicFramePr>
          <p:cNvPr id="23556" name="Object 4"/>
          <p:cNvGraphicFramePr>
            <a:graphicFrameLocks noGrp="1"/>
          </p:cNvGraphicFramePr>
          <p:nvPr>
            <p:ph idx="1"/>
          </p:nvPr>
        </p:nvGraphicFramePr>
        <p:xfrm>
          <a:off x="250825" y="1052513"/>
          <a:ext cx="8763000" cy="334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r:id="rId4" imgW="8760711" imgH="3340898" progId="Excel.Chart.8">
                  <p:embed/>
                </p:oleObj>
              </mc:Choice>
              <mc:Fallback>
                <p:oleObj r:id="rId4" imgW="8760711" imgH="3340898" progId="Excel.Chart.8">
                  <p:embed/>
                  <p:pic>
                    <p:nvPicPr>
                      <p:cNvPr id="0" name="Picture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52513"/>
                        <a:ext cx="8763000" cy="334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907612"/>
              </p:ext>
            </p:extLst>
          </p:nvPr>
        </p:nvGraphicFramePr>
        <p:xfrm>
          <a:off x="250825" y="4365625"/>
          <a:ext cx="8497888" cy="1922145"/>
        </p:xfrm>
        <a:graphic>
          <a:graphicData uri="http://schemas.openxmlformats.org/drawingml/2006/table">
            <a:tbl>
              <a:tblPr/>
              <a:tblGrid>
                <a:gridCol w="705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– всего, ( тыс. рублей) в том числе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 с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3 675,5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1103</TotalTime>
  <Words>1013</Words>
  <Application>Microsoft Office PowerPoint</Application>
  <PresentationFormat>Экран (4:3)</PresentationFormat>
  <Paragraphs>191</Paragraphs>
  <Slides>15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Unicode MS</vt:lpstr>
      <vt:lpstr>Calibri</vt:lpstr>
      <vt:lpstr>Constantia</vt:lpstr>
      <vt:lpstr>Mangal</vt:lpstr>
      <vt:lpstr>Times New Roman</vt:lpstr>
      <vt:lpstr>Тема Office</vt:lpstr>
      <vt:lpstr>Диаграмма Microsoft Excel</vt:lpstr>
      <vt:lpstr>Диаграмма</vt:lpstr>
      <vt:lpstr>БЮДЖЕТ ДЛЯ ГРАЖДАН</vt:lpstr>
      <vt:lpstr>Презентация PowerPoint</vt:lpstr>
      <vt:lpstr>Труд и занятость населения</vt:lpstr>
      <vt:lpstr>БЮДЖЕТ      -  что это такое? </vt:lpstr>
      <vt:lpstr>Принцип прозрачности</vt:lpstr>
      <vt:lpstr>Этапы бюджетного процесса</vt:lpstr>
      <vt:lpstr>Презентация PowerPoint</vt:lpstr>
      <vt:lpstr>Презентация PowerPoint</vt:lpstr>
      <vt:lpstr>Налоговые и неналоговые доходы бюджета муниципального образования поселок Уршельский (сельское поселение) Гусь-Хрустального района Владимирской области на 2022 год</vt:lpstr>
      <vt:lpstr>Межбюджетные трансферты это денежные средства, передаваемые из одного бюджета бюджетной системы Российской Федерации другому</vt:lpstr>
      <vt:lpstr>РАСХОДЫ  БЮДЖЕТА</vt:lpstr>
      <vt:lpstr>Расходы бюджета</vt:lpstr>
      <vt:lpstr>Расходы бюджета по разделам бюджетной классификации расходов бюджетов</vt:lpstr>
      <vt:lpstr>Муниципальные целевые программы на 2022  год</vt:lpstr>
      <vt:lpstr> Открытые информационные ресурсы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User</cp:lastModifiedBy>
  <cp:revision>95</cp:revision>
  <cp:lastPrinted>2022-09-30T06:03:25Z</cp:lastPrinted>
  <dcterms:created xsi:type="dcterms:W3CDTF">2020-02-17T13:11:58Z</dcterms:created>
  <dcterms:modified xsi:type="dcterms:W3CDTF">2023-01-24T08:14:13Z</dcterms:modified>
</cp:coreProperties>
</file>